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300" r:id="rId3"/>
    <p:sldId id="290" r:id="rId4"/>
    <p:sldId id="291" r:id="rId5"/>
    <p:sldId id="294" r:id="rId6"/>
    <p:sldId id="292" r:id="rId7"/>
    <p:sldId id="293" r:id="rId8"/>
    <p:sldId id="296" r:id="rId9"/>
    <p:sldId id="299" r:id="rId10"/>
    <p:sldId id="295" r:id="rId11"/>
    <p:sldId id="298" r:id="rId12"/>
    <p:sldId id="297" r:id="rId13"/>
    <p:sldId id="275" r:id="rId14"/>
    <p:sldId id="277" r:id="rId15"/>
    <p:sldId id="269" r:id="rId16"/>
    <p:sldId id="284" r:id="rId17"/>
    <p:sldId id="285" r:id="rId18"/>
    <p:sldId id="287" r:id="rId19"/>
    <p:sldId id="267" r:id="rId20"/>
    <p:sldId id="271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24">
          <p15:clr>
            <a:srgbClr val="A4A3A4"/>
          </p15:clr>
        </p15:guide>
        <p15:guide id="2" orient="horz" pos="2064">
          <p15:clr>
            <a:srgbClr val="A4A3A4"/>
          </p15:clr>
        </p15:guide>
        <p15:guide id="3" orient="horz" pos="576">
          <p15:clr>
            <a:srgbClr val="A4A3A4"/>
          </p15:clr>
        </p15:guide>
        <p15:guide id="4" orient="horz" pos="3840">
          <p15:clr>
            <a:srgbClr val="A4A3A4"/>
          </p15:clr>
        </p15:guide>
        <p15:guide id="5" orient="horz" pos="2688">
          <p15:clr>
            <a:srgbClr val="A4A3A4"/>
          </p15:clr>
        </p15:guide>
        <p15:guide id="6" orient="horz" pos="432">
          <p15:clr>
            <a:srgbClr val="A4A3A4"/>
          </p15:clr>
        </p15:guide>
        <p15:guide id="7" pos="720">
          <p15:clr>
            <a:srgbClr val="A4A3A4"/>
          </p15:clr>
        </p15:guide>
        <p15:guide id="8" pos="1440">
          <p15:clr>
            <a:srgbClr val="A4A3A4"/>
          </p15:clr>
        </p15:guide>
        <p15:guide id="9" pos="4224">
          <p15:clr>
            <a:srgbClr val="A4A3A4"/>
          </p15:clr>
        </p15:guide>
        <p15:guide id="10" pos="4320">
          <p15:clr>
            <a:srgbClr val="A4A3A4"/>
          </p15:clr>
        </p15:guide>
        <p15:guide id="11" pos="484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66FF"/>
    <a:srgbClr val="008080"/>
    <a:srgbClr val="FFFFFF"/>
    <a:srgbClr val="FFFF00"/>
    <a:srgbClr val="99FF99"/>
    <a:srgbClr val="99FFCC"/>
    <a:srgbClr val="225424"/>
    <a:srgbClr val="BF9EE0"/>
    <a:srgbClr val="CCC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81" autoAdjust="0"/>
    <p:restoredTop sz="93792" autoAdjust="0"/>
  </p:normalViewPr>
  <p:slideViewPr>
    <p:cSldViewPr snapToObjects="1" showGuides="1">
      <p:cViewPr>
        <p:scale>
          <a:sx n="70" d="100"/>
          <a:sy n="70" d="100"/>
        </p:scale>
        <p:origin x="1452" y="32"/>
      </p:cViewPr>
      <p:guideLst>
        <p:guide orient="horz" pos="1824"/>
        <p:guide orient="horz" pos="2064"/>
        <p:guide orient="horz" pos="576"/>
        <p:guide orient="horz" pos="3840"/>
        <p:guide orient="horz" pos="2688"/>
        <p:guide orient="horz" pos="432"/>
        <p:guide pos="720"/>
        <p:guide pos="1440"/>
        <p:guide pos="4224"/>
        <p:guide pos="4320"/>
        <p:guide pos="4848"/>
      </p:guideLst>
    </p:cSldViewPr>
  </p:slideViewPr>
  <p:outlineViewPr>
    <p:cViewPr>
      <p:scale>
        <a:sx n="33" d="100"/>
        <a:sy n="33" d="100"/>
      </p:scale>
      <p:origin x="0" y="-73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notesViewPr>
    <p:cSldViewPr snapToObjects="1" showGuides="1">
      <p:cViewPr varScale="1">
        <p:scale>
          <a:sx n="64" d="100"/>
          <a:sy n="64" d="100"/>
        </p:scale>
        <p:origin x="-3096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H:\vwaFreq.tx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275240594925634"/>
          <c:y val="5.6516112569262165E-2"/>
          <c:w val="0.73669203849519083"/>
          <c:h val="0.56373031496062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vwaFreq!$B$2</c:f>
              <c:strCache>
                <c:ptCount val="1"/>
                <c:pt idx="0">
                  <c:v>frequency</c:v>
                </c:pt>
              </c:strCache>
            </c:strRef>
          </c:tx>
          <c:invertIfNegative val="0"/>
          <c:cat>
            <c:numRef>
              <c:f>vwaFreq!$A$3:$A$10</c:f>
              <c:numCache>
                <c:formatCode>General</c:formatCode>
                <c:ptCount val="8"/>
                <c:pt idx="0">
                  <c:v>13</c:v>
                </c:pt>
                <c:pt idx="1">
                  <c:v>14</c:v>
                </c:pt>
                <c:pt idx="2">
                  <c:v>15</c:v>
                </c:pt>
                <c:pt idx="3">
                  <c:v>16</c:v>
                </c:pt>
                <c:pt idx="4">
                  <c:v>17</c:v>
                </c:pt>
                <c:pt idx="5">
                  <c:v>18</c:v>
                </c:pt>
                <c:pt idx="6">
                  <c:v>19</c:v>
                </c:pt>
                <c:pt idx="7">
                  <c:v>20</c:v>
                </c:pt>
              </c:numCache>
            </c:numRef>
          </c:cat>
          <c:val>
            <c:numRef>
              <c:f>vwaFreq!$B$3:$B$10</c:f>
              <c:numCache>
                <c:formatCode>General</c:formatCode>
                <c:ptCount val="8"/>
                <c:pt idx="0">
                  <c:v>1.4577259475219001E-3</c:v>
                </c:pt>
                <c:pt idx="1">
                  <c:v>8.7463556851311797E-2</c:v>
                </c:pt>
                <c:pt idx="2">
                  <c:v>0.12244897959183999</c:v>
                </c:pt>
                <c:pt idx="3">
                  <c:v>0.22303206997085001</c:v>
                </c:pt>
                <c:pt idx="4">
                  <c:v>0.27405247813411032</c:v>
                </c:pt>
                <c:pt idx="5">
                  <c:v>0.17784256559767037</c:v>
                </c:pt>
                <c:pt idx="6">
                  <c:v>0.10058309037901</c:v>
                </c:pt>
                <c:pt idx="7">
                  <c:v>1.3119533527697003E-2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2C-446E-9F4B-BAA985072C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38336"/>
        <c:axId val="91551232"/>
      </c:barChart>
      <c:catAx>
        <c:axId val="902383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repeats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1551232"/>
        <c:crosses val="autoZero"/>
        <c:auto val="1"/>
        <c:lblAlgn val="ctr"/>
        <c:lblOffset val="100"/>
        <c:noMultiLvlLbl val="0"/>
      </c:catAx>
      <c:valAx>
        <c:axId val="9155123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frequency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902383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E29297-2DBC-4708-99C4-5EFE325990C5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B77E8-82F8-40D6-B06D-00D40F6549E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174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Not a joke. Originally for expressing algorithms to humans – vide 2-dimensional notation. </a:t>
            </a:r>
          </a:p>
          <a:p>
            <a:r>
              <a:rPr lang="en-US" baseline="0" dirty="0"/>
              <a:t>Early computer pioneers came from disparate areas. Eugene McDonnell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70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25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 = 3% of genome. 1 million STRs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61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Begin</a:t>
            </a:r>
            <a:r>
              <a:rPr lang="en-US" baseline="0" dirty="0"/>
              <a:t> by reviewing the story of Y evolution. It starts about 110K years ago with Adam, the most recent common </a:t>
            </a:r>
            <a:r>
              <a:rPr lang="en-US" baseline="0" dirty="0" err="1"/>
              <a:t>patrilineal</a:t>
            </a:r>
            <a:r>
              <a:rPr lang="en-US" baseline="0" dirty="0"/>
              <a:t> ancestor of all living men. He passed his Y on to at least 2 sons (CLICK - or he wouldn’t be most recent), and they had sons (CLICK) etc. An STR </a:t>
            </a:r>
            <a:r>
              <a:rPr lang="en-US" baseline="0" dirty="0" err="1"/>
              <a:t>haplotype</a:t>
            </a:r>
            <a:r>
              <a:rPr lang="en-US" baseline="0" dirty="0"/>
              <a:t> like </a:t>
            </a:r>
            <a:r>
              <a:rPr lang="en-US" baseline="0" dirty="0" err="1"/>
              <a:t>Yfiler</a:t>
            </a:r>
            <a:r>
              <a:rPr lang="en-US" baseline="0" dirty="0"/>
              <a:t> is usually transmitted unchanged, but about 5% of sons inherit a mutation – different color – and so </a:t>
            </a:r>
            <a:r>
              <a:rPr lang="en-US" baseline="0" dirty="0" err="1"/>
              <a:t>Yfiler</a:t>
            </a:r>
            <a:r>
              <a:rPr lang="en-US" baseline="0" dirty="0"/>
              <a:t> diversity evolves. </a:t>
            </a:r>
          </a:p>
          <a:p>
            <a:endParaRPr lang="en-US" baseline="0" dirty="0"/>
          </a:p>
          <a:p>
            <a:r>
              <a:rPr lang="en-US" baseline="0" dirty="0"/>
              <a:t>A large majority of mutations are to a brand new type. That is the opposite of what many people expect intuitively.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6F637-2793-47CD-B761-EBA31939594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4B77E8-82F8-40D6-B06D-00D40F6549E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22854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458F2-14D6-49EB-AEBC-52B1D8439298}" type="datetimeFigureOut">
              <a:rPr lang="en-US" smtClean="0"/>
              <a:pPr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90ADD-7F22-4FF8-84D2-40D6A162C9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22854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@dna-view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http://dna-view.com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1.x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harles@dna-view.com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dna-view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>
                <a:solidFill>
                  <a:schemeClr val="tx2"/>
                </a:solidFill>
                <a:latin typeface="Palatino Linotype" pitchFamily="18" charset="0"/>
              </a:rPr>
              <a:t>APL (A Programming Language)</a:t>
            </a:r>
            <a:br>
              <a:rPr lang="en-US" sz="3600" b="1" dirty="0">
                <a:solidFill>
                  <a:schemeClr val="tx2"/>
                </a:solidFill>
                <a:latin typeface="Palatino Linotype" pitchFamily="18" charset="0"/>
              </a:rPr>
            </a:br>
            <a:r>
              <a:rPr lang="en-US" sz="3600" b="1" dirty="0">
                <a:solidFill>
                  <a:schemeClr val="tx2"/>
                </a:solidFill>
                <a:latin typeface="Palatino Linotype" pitchFamily="18" charset="0"/>
              </a:rPr>
              <a:t>55 years of enjoyment and uses</a:t>
            </a:r>
            <a:endParaRPr lang="en-US" sz="3600" dirty="0">
              <a:latin typeface="Palatino Linotype" pitchFamily="18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9/23/2022</a:t>
            </a:fld>
            <a:endParaRPr lang="en-US"/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228600" y="4648200"/>
            <a:ext cx="373966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Charles Brenner, Ph.D.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Purveyor of forensic mathematics, </a:t>
            </a:r>
          </a:p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DNA∙VIEW®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  <a:hlinkClick r:id="rId3"/>
              </a:rPr>
              <a:t>charles@dna-view.com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  <a:hlinkClick r:id="rId4"/>
              </a:rPr>
              <a:t>http://dna-view.com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Content Placeholder 8" descr="Human_chromosome_Y_-_400_550_850_bphs.pn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 l="35014" r="39010" b="21739"/>
          <a:stretch>
            <a:fillRect/>
          </a:stretch>
        </p:blipFill>
        <p:spPr>
          <a:xfrm>
            <a:off x="7239000" y="1481138"/>
            <a:ext cx="990600" cy="2743200"/>
          </a:xfrm>
        </p:spPr>
      </p:pic>
      <p:sp>
        <p:nvSpPr>
          <p:cNvPr id="10" name="TextBox 9"/>
          <p:cNvSpPr txBox="1"/>
          <p:nvPr/>
        </p:nvSpPr>
        <p:spPr>
          <a:xfrm>
            <a:off x="7254022" y="4159806"/>
            <a:ext cx="1585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Y chromosome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750170" y="1771497"/>
            <a:ext cx="1178721" cy="2452841"/>
            <a:chOff x="5750170" y="2195359"/>
            <a:chExt cx="1178721" cy="2452841"/>
          </a:xfrm>
        </p:grpSpPr>
        <p:sp>
          <p:nvSpPr>
            <p:cNvPr id="27" name="Rectangle 15"/>
            <p:cNvSpPr>
              <a:spLocks noChangeAspect="1" noChangeArrowheads="1"/>
            </p:cNvSpPr>
            <p:nvPr/>
          </p:nvSpPr>
          <p:spPr bwMode="auto">
            <a:xfrm>
              <a:off x="6096000" y="2960688"/>
              <a:ext cx="438150" cy="438150"/>
            </a:xfrm>
            <a:prstGeom prst="rect">
              <a:avLst/>
            </a:prstGeom>
            <a:noFill/>
            <a:ln w="25400" cap="sq">
              <a:solidFill>
                <a:schemeClr val="accent4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8" name="Rectangle 24"/>
            <p:cNvSpPr>
              <a:spLocks noChangeAspect="1" noChangeArrowheads="1"/>
            </p:cNvSpPr>
            <p:nvPr/>
          </p:nvSpPr>
          <p:spPr bwMode="auto">
            <a:xfrm>
              <a:off x="6105525" y="2195359"/>
              <a:ext cx="438150" cy="438150"/>
            </a:xfrm>
            <a:prstGeom prst="rect">
              <a:avLst/>
            </a:prstGeom>
            <a:noFill/>
            <a:ln w="25400" cap="sq">
              <a:solidFill>
                <a:schemeClr val="accent4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9" name="Rectangle 15"/>
            <p:cNvSpPr>
              <a:spLocks noChangeAspect="1" noChangeArrowheads="1"/>
            </p:cNvSpPr>
            <p:nvPr/>
          </p:nvSpPr>
          <p:spPr bwMode="auto">
            <a:xfrm>
              <a:off x="6115050" y="3676650"/>
              <a:ext cx="438150" cy="438150"/>
            </a:xfrm>
            <a:prstGeom prst="rect">
              <a:avLst/>
            </a:prstGeom>
            <a:noFill/>
            <a:ln w="25400" cap="sq">
              <a:solidFill>
                <a:schemeClr val="accent4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1" name="Line 14"/>
            <p:cNvSpPr>
              <a:spLocks noChangeShapeType="1"/>
            </p:cNvSpPr>
            <p:nvPr/>
          </p:nvSpPr>
          <p:spPr bwMode="auto">
            <a:xfrm>
              <a:off x="6334125" y="2635096"/>
              <a:ext cx="0" cy="312738"/>
            </a:xfrm>
            <a:prstGeom prst="line">
              <a:avLst/>
            </a:prstGeom>
            <a:noFill/>
            <a:ln w="25400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2" name="Line 14"/>
            <p:cNvSpPr>
              <a:spLocks noChangeShapeType="1"/>
            </p:cNvSpPr>
            <p:nvPr/>
          </p:nvSpPr>
          <p:spPr bwMode="auto">
            <a:xfrm>
              <a:off x="6334125" y="3398838"/>
              <a:ext cx="0" cy="277812"/>
            </a:xfrm>
            <a:prstGeom prst="line">
              <a:avLst/>
            </a:prstGeom>
            <a:noFill/>
            <a:ln w="25400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3" name="Line 14"/>
            <p:cNvSpPr>
              <a:spLocks noChangeShapeType="1"/>
            </p:cNvSpPr>
            <p:nvPr/>
          </p:nvSpPr>
          <p:spPr bwMode="auto">
            <a:xfrm>
              <a:off x="6334125" y="2633508"/>
              <a:ext cx="0" cy="312738"/>
            </a:xfrm>
            <a:prstGeom prst="line">
              <a:avLst/>
            </a:prstGeom>
            <a:noFill/>
            <a:ln w="25400">
              <a:solidFill>
                <a:schemeClr val="accent4">
                  <a:lumMod val="50000"/>
                </a:schemeClr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750170" y="4278868"/>
              <a:ext cx="1178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Y pedigree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41300" y="1447800"/>
            <a:ext cx="3644900" cy="2427804"/>
            <a:chOff x="241300" y="1871662"/>
            <a:chExt cx="3644900" cy="2427804"/>
          </a:xfrm>
        </p:grpSpPr>
        <p:sp>
          <p:nvSpPr>
            <p:cNvPr id="7" name="Rectangle 6"/>
            <p:cNvSpPr>
              <a:spLocks noChangeAspect="1" noChangeArrowheads="1"/>
            </p:cNvSpPr>
            <p:nvPr/>
          </p:nvSpPr>
          <p:spPr bwMode="auto">
            <a:xfrm>
              <a:off x="2174875" y="3138487"/>
              <a:ext cx="438150" cy="438150"/>
            </a:xfrm>
            <a:prstGeom prst="rect">
              <a:avLst/>
            </a:prstGeom>
            <a:noFill/>
            <a:ln w="25400" cap="sq">
              <a:solidFill>
                <a:srgbClr val="FF00FF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1536700" y="2438400"/>
              <a:ext cx="457200" cy="457200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1993900" y="2633662"/>
              <a:ext cx="1471613" cy="0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403475" y="2633662"/>
              <a:ext cx="0" cy="504825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5" name="Rectangle 12"/>
            <p:cNvSpPr>
              <a:spLocks noChangeAspect="1" noChangeArrowheads="1"/>
            </p:cNvSpPr>
            <p:nvPr/>
          </p:nvSpPr>
          <p:spPr bwMode="auto">
            <a:xfrm>
              <a:off x="2813050" y="3143250"/>
              <a:ext cx="438150" cy="438150"/>
            </a:xfrm>
            <a:prstGeom prst="rect">
              <a:avLst/>
            </a:prstGeom>
            <a:noFill/>
            <a:ln w="25400" cap="sq">
              <a:solidFill>
                <a:srgbClr val="FF00FF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/>
          </p:nvSpPr>
          <p:spPr bwMode="auto">
            <a:xfrm>
              <a:off x="3041650" y="2633662"/>
              <a:ext cx="0" cy="500063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8" name="Rectangle 15"/>
            <p:cNvSpPr>
              <a:spLocks noChangeAspect="1" noChangeArrowheads="1"/>
            </p:cNvSpPr>
            <p:nvPr/>
          </p:nvSpPr>
          <p:spPr bwMode="auto">
            <a:xfrm>
              <a:off x="3448050" y="2438400"/>
              <a:ext cx="438150" cy="438150"/>
            </a:xfrm>
            <a:prstGeom prst="rect">
              <a:avLst/>
            </a:prstGeom>
            <a:noFill/>
            <a:ln w="25400" cap="sq">
              <a:solidFill>
                <a:srgbClr val="FF00FF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19" name="Line 17"/>
            <p:cNvSpPr>
              <a:spLocks noChangeShapeType="1"/>
            </p:cNvSpPr>
            <p:nvPr/>
          </p:nvSpPr>
          <p:spPr bwMode="auto">
            <a:xfrm>
              <a:off x="1079500" y="2100262"/>
              <a:ext cx="685800" cy="0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0" name="Line 18"/>
            <p:cNvSpPr>
              <a:spLocks noChangeShapeType="1"/>
            </p:cNvSpPr>
            <p:nvPr/>
          </p:nvSpPr>
          <p:spPr bwMode="auto">
            <a:xfrm>
              <a:off x="1765300" y="2100262"/>
              <a:ext cx="0" cy="304800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1" name="Line 19"/>
            <p:cNvSpPr>
              <a:spLocks noChangeShapeType="1"/>
            </p:cNvSpPr>
            <p:nvPr/>
          </p:nvSpPr>
          <p:spPr bwMode="auto">
            <a:xfrm>
              <a:off x="1079500" y="2100262"/>
              <a:ext cx="0" cy="304800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3" name="Line 23"/>
            <p:cNvSpPr>
              <a:spLocks noChangeShapeType="1"/>
            </p:cNvSpPr>
            <p:nvPr/>
          </p:nvSpPr>
          <p:spPr bwMode="auto">
            <a:xfrm>
              <a:off x="698500" y="2100262"/>
              <a:ext cx="1447800" cy="0"/>
            </a:xfrm>
            <a:prstGeom prst="lin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4" name="Rectangle 24"/>
            <p:cNvSpPr>
              <a:spLocks noChangeAspect="1" noChangeArrowheads="1"/>
            </p:cNvSpPr>
            <p:nvPr/>
          </p:nvSpPr>
          <p:spPr bwMode="auto">
            <a:xfrm>
              <a:off x="2139950" y="1890712"/>
              <a:ext cx="438150" cy="438150"/>
            </a:xfrm>
            <a:prstGeom prst="rect">
              <a:avLst/>
            </a:prstGeom>
            <a:noFill/>
            <a:ln w="25400" cap="sq">
              <a:solidFill>
                <a:srgbClr val="FF00FF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241300" y="1871662"/>
              <a:ext cx="457200" cy="457200"/>
            </a:xfrm>
            <a:prstGeom prst="ellipse">
              <a:avLst/>
            </a:prstGeom>
            <a:noFill/>
            <a:ln w="25400">
              <a:solidFill>
                <a:srgbClr val="FF00FF"/>
              </a:solidFill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26" name="Rectangle 28"/>
            <p:cNvSpPr>
              <a:spLocks noChangeAspect="1" noChangeArrowheads="1"/>
            </p:cNvSpPr>
            <p:nvPr/>
          </p:nvSpPr>
          <p:spPr bwMode="auto">
            <a:xfrm>
              <a:off x="850900" y="2424112"/>
              <a:ext cx="438150" cy="438150"/>
            </a:xfrm>
            <a:prstGeom prst="rect">
              <a:avLst/>
            </a:prstGeom>
            <a:noFill/>
            <a:ln w="25400" cap="sq">
              <a:solidFill>
                <a:srgbClr val="FF00FF"/>
              </a:solidFill>
              <a:miter lim="800000"/>
              <a:headEnd type="none" w="sm" len="sm"/>
              <a:tailEnd type="none" w="sm" len="sm"/>
            </a:ln>
          </p:spPr>
          <p:txBody>
            <a:bodyPr wrap="none" lIns="92075" tIns="46038" rIns="92075" bIns="46038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72711" y="3930134"/>
              <a:ext cx="2077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Autosomal pedigree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7CF6B-AE85-0A61-5790-3CED7982A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Great stuff – operators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25B805-F7EA-F4C9-2E54-F8D3A48D27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990600"/>
                <a:ext cx="8229600" cy="55626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i="1" dirty="0"/>
                  <a:t>Operator </a:t>
                </a:r>
                <a:r>
                  <a:rPr lang="en-US" dirty="0"/>
                  <a:t>concept – not meaning function, but in the mathematical sense, like “differentiate”; operation on function to create a new function.</a:t>
                </a:r>
              </a:p>
              <a:p>
                <a:r>
                  <a:rPr lang="en-US" dirty="0"/>
                  <a:t>Math has “sum over”,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– and “times over”,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. APL generalizes with an “over” operator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/</m:t>
                    </m:r>
                  </m:oMath>
                </a14:m>
                <a:r>
                  <a:rPr lang="en-US" dirty="0"/>
                  <a:t>  that accepts a function left argument: </a:t>
                </a:r>
              </a:p>
              <a:p>
                <a:pPr lvl="1"/>
                <a:r>
                  <a:rPr lang="en-US" b="1" dirty="0"/>
                  <a:t>Sum over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lit/>
                      </m:rP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0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0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b="1" i="0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0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b="1" dirty="0">
                    <a:solidFill>
                      <a:srgbClr val="008080"/>
                    </a:solidFill>
                  </a:rPr>
                  <a:t> </a:t>
                </a:r>
                <a:r>
                  <a:rPr lang="en-US" dirty="0"/>
                  <a:t>is 17.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lit/>
                      </m:rPr>
                      <a:rPr lang="en-US" b="1" i="1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is a new function. </a:t>
                </a:r>
              </a:p>
              <a:p>
                <a:pPr lvl="1"/>
                <a:r>
                  <a:rPr lang="en-US" b="1" dirty="0"/>
                  <a:t>Or over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m:rPr>
                        <m:lit/>
                      </m:rP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b="1" dirty="0">
                    <a:solidFill>
                      <a:srgbClr val="008080"/>
                    </a:solidFill>
                  </a:rPr>
                  <a:t> </a:t>
                </a:r>
                <a:r>
                  <a:rPr lang="en-US" dirty="0"/>
                  <a:t>is 1.</a:t>
                </a:r>
              </a:p>
              <a:p>
                <a:pPr lvl="1"/>
                <a:r>
                  <a:rPr lang="en-US" b="1" dirty="0"/>
                  <a:t>Each</a:t>
                </a:r>
                <a:r>
                  <a:rPr lang="en-US" dirty="0"/>
                  <a:t>: 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APL333" panose="020B0700000202000203" pitchFamily="34" charset="0"/>
                  </a:rPr>
                  <a:t>Wash ¨ fingers </a:t>
                </a:r>
                <a:r>
                  <a:rPr lang="en-US" dirty="0"/>
                  <a:t>applies function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APL333" panose="020B0700000202000203" pitchFamily="34" charset="0"/>
                  </a:rPr>
                  <a:t>Wash</a:t>
                </a:r>
                <a:r>
                  <a:rPr lang="en-US" dirty="0"/>
                  <a:t> to each element of the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APL333" panose="020B0700000202000203" pitchFamily="34" charset="0"/>
                  </a:rPr>
                  <a:t>fingers</a:t>
                </a:r>
                <a:r>
                  <a:rPr lang="en-US" dirty="0"/>
                  <a:t> vector. (Replaces simple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</a:rPr>
                  <a:t>:For </a:t>
                </a:r>
                <a:r>
                  <a:rPr lang="en-US" dirty="0" err="1"/>
                  <a:t>stmts</a:t>
                </a:r>
                <a:r>
                  <a:rPr lang="en-US" dirty="0"/>
                  <a:t>)</a:t>
                </a:r>
                <a:endParaRPr lang="en-US" b="1" dirty="0">
                  <a:solidFill>
                    <a:schemeClr val="accent5">
                      <a:lumMod val="75000"/>
                    </a:schemeClr>
                  </a:solidFill>
                  <a:latin typeface="APL333" panose="020B0700000202000203" pitchFamily="34" charset="0"/>
                </a:endParaRPr>
              </a:p>
              <a:p>
                <a:pPr lvl="1"/>
                <a:r>
                  <a:rPr lang="en-US" dirty="0"/>
                  <a:t>There are about twelve primitive operators.</a:t>
                </a:r>
              </a:p>
              <a:p>
                <a:r>
                  <a:rPr lang="en-US" dirty="0"/>
                  <a:t>User defined operators allowed but unusual.</a:t>
                </a:r>
              </a:p>
              <a:p>
                <a:r>
                  <a:rPr lang="en-US" dirty="0"/>
                  <a:t>Super-operator? John </a:t>
                </a:r>
                <a:r>
                  <a:rPr lang="en-US" dirty="0" err="1"/>
                  <a:t>Scoles</a:t>
                </a:r>
                <a:r>
                  <a:rPr lang="en-US" dirty="0"/>
                  <a:t> thought of 2 or 3.</a:t>
                </a:r>
              </a:p>
              <a:p>
                <a:pPr lvl="1"/>
                <a:r>
                  <a:rPr lang="en-US" dirty="0"/>
                  <a:t>Google “John Scholes hammer video”</a:t>
                </a:r>
              </a:p>
              <a:p>
                <a:endParaRPr lang="en-US" dirty="0"/>
              </a:p>
              <a:p>
                <a:pPr lvl="1"/>
                <a:endParaRPr lang="en-US" i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25B805-F7EA-F4C9-2E54-F8D3A48D27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90600"/>
                <a:ext cx="8229600" cy="5562600"/>
              </a:xfrm>
              <a:blipFill>
                <a:blip r:embed="rId2"/>
                <a:stretch>
                  <a:fillRect l="-1111" t="-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9026211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C467CA-1179-C3D1-01FA-30420D21F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283" y="4367212"/>
            <a:ext cx="2770717" cy="17811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177CF6B-AE85-0A61-5790-3CED7982A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dot</a:t>
            </a:r>
            <a:r>
              <a:rPr lang="en-US" dirty="0"/>
              <a:t> operator &amp; card probabilities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25B805-F7EA-F4C9-2E54-F8D3A48D27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Math: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4!=1⋅2⋅3⋅4=24</m:t>
                    </m:r>
                  </m:oMath>
                </a14:m>
                <a:r>
                  <a:rPr lang="en-US" dirty="0"/>
                  <a:t>. (Factorial)</a:t>
                </a:r>
              </a:p>
              <a:p>
                <a:pPr lvl="1"/>
                <a:r>
                  <a:rPr lang="en-US" dirty="0"/>
                  <a:t>In APL, write as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!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b="1" dirty="0"/>
                  <a:t>. </a:t>
                </a:r>
                <a:endParaRPr lang="en-US" dirty="0"/>
              </a:p>
              <a:p>
                <a:pPr lvl="1"/>
                <a:r>
                  <a:rPr lang="en-US" dirty="0"/>
                  <a:t>Dyadic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combinations: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3200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!</m:t>
                    </m:r>
                    <m:r>
                      <a:rPr lang="en-US" sz="3200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 </m:t>
                    </m:r>
                    <m:box>
                      <m:box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1⋅2⋅3⋅4⋅5</m:t>
                            </m:r>
                          </m:num>
                          <m:den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(1⋅2⋅3)(1⋅2)</m:t>
                            </m:r>
                          </m:den>
                        </m:f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=10.</m:t>
                        </m:r>
                      </m:e>
                    </m:box>
                  </m:oMath>
                </a14:m>
                <a:endParaRPr lang="en-US" b="1" dirty="0"/>
              </a:p>
              <a:p>
                <a:r>
                  <a:rPr lang="en-US" dirty="0"/>
                  <a:t>Math matrix or dot product:</a:t>
                </a:r>
              </a:p>
              <a:p>
                <a:pPr lvl="1"/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3 2)⋅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4 5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3×4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2×5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=22.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APL generalizes: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+. ×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b="1" dirty="0">
                    <a:solidFill>
                      <a:srgbClr val="008080"/>
                    </a:solidFill>
                  </a:rPr>
                  <a:t> </a:t>
                </a:r>
                <a:r>
                  <a:rPr lang="en-US" b="0" dirty="0"/>
                  <a:t>=22. </a:t>
                </a:r>
              </a:p>
              <a:p>
                <a:pPr lvl="1"/>
                <a:r>
                  <a:rPr lang="en-US" b="0" dirty="0"/>
                  <a:t>Bridge hand dealing probability:</a:t>
                </a:r>
              </a:p>
              <a:p>
                <a:pPr marL="457200" lvl="1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×.!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e>
                    </m:d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÷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en-US" b="1" i="1" smtClean="0">
                            <a:solidFill>
                              <a:srgbClr val="008080"/>
                            </a:solidFill>
                            <a:latin typeface="Cambria Math" panose="02040503050406030204" pitchFamily="18" charset="0"/>
                          </a:rPr>
                          <m:t>𝟓𝟐</m:t>
                        </m:r>
                      </m:e>
                    </m:d>
                  </m:oMath>
                </a14:m>
                <a:r>
                  <a:rPr lang="en-US" b="0" dirty="0"/>
                  <a:t> = 1/510. </a:t>
                </a:r>
              </a:p>
              <a:p>
                <a:pPr marL="457200" lvl="1" indent="0">
                  <a:buNone/>
                </a:pPr>
                <a:r>
                  <a:rPr lang="en-US" b="0" dirty="0"/>
                  <a:t>	</a:t>
                </a:r>
                <a:r>
                  <a:rPr lang="en-US" dirty="0"/>
                  <a:t> ♣ </a:t>
                </a:r>
                <a:r>
                  <a:rPr lang="en-US" dirty="0">
                    <a:solidFill>
                      <a:srgbClr val="FF0000"/>
                    </a:solidFill>
                  </a:rPr>
                  <a:t>♦ </a:t>
                </a:r>
                <a:r>
                  <a:rPr lang="en-US" dirty="0"/>
                  <a:t>♠</a:t>
                </a:r>
                <a:r>
                  <a:rPr lang="en-US" dirty="0">
                    <a:solidFill>
                      <a:srgbClr val="FF0000"/>
                    </a:solidFill>
                  </a:rPr>
                  <a:t>♥</a:t>
                </a:r>
                <a:endParaRPr lang="en-US" b="0" dirty="0"/>
              </a:p>
              <a:p>
                <a:pPr marL="457200" lvl="1" indent="0">
                  <a:buNone/>
                </a:pPr>
                <a:r>
                  <a:rPr lang="en-US" b="0" dirty="0"/>
                  <a:t>	1 hand in 510 has 1</a:t>
                </a:r>
                <a:r>
                  <a:rPr lang="en-US" dirty="0"/>
                  <a:t>♣, 6</a:t>
                </a:r>
                <a:r>
                  <a:rPr lang="en-US" dirty="0">
                    <a:solidFill>
                      <a:srgbClr val="FF0000"/>
                    </a:solidFill>
                  </a:rPr>
                  <a:t>♦</a:t>
                </a:r>
                <a:r>
                  <a:rPr lang="en-US" dirty="0"/>
                  <a:t>, 2♠, 4</a:t>
                </a:r>
                <a:r>
                  <a:rPr lang="en-US" dirty="0">
                    <a:solidFill>
                      <a:srgbClr val="FF0000"/>
                    </a:solidFill>
                  </a:rPr>
                  <a:t>♥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25B805-F7EA-F4C9-2E54-F8D3A48D27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333" t="-2426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3866242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5A17-802A-4163-CDE3-CDAD47686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/>
              <a:t>Some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20DEA-6A69-1C99-5544-B2C8772477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305800" cy="5135563"/>
          </a:xfrm>
        </p:spPr>
        <p:txBody>
          <a:bodyPr>
            <a:normAutofit/>
          </a:bodyPr>
          <a:lstStyle/>
          <a:p>
            <a:r>
              <a:rPr lang="en-US" dirty="0"/>
              <a:t>Modeling</a:t>
            </a:r>
          </a:p>
          <a:p>
            <a:pPr lvl="1"/>
            <a:r>
              <a:rPr lang="en-US" dirty="0"/>
              <a:t>Model APL transpose function before implementing it.</a:t>
            </a:r>
          </a:p>
          <a:p>
            <a:pPr lvl="1"/>
            <a:r>
              <a:rPr lang="en-US" dirty="0"/>
              <a:t>Venice Beach canals – mystery of the spot with trash</a:t>
            </a:r>
          </a:p>
          <a:p>
            <a:pPr lvl="1"/>
            <a:r>
              <a:rPr lang="en-US" dirty="0"/>
              <a:t>Population genetics</a:t>
            </a:r>
          </a:p>
          <a:p>
            <a:pPr lvl="2"/>
            <a:r>
              <a:rPr lang="en-US" dirty="0"/>
              <a:t>When do men share the same Y chromosome identifying locations?</a:t>
            </a:r>
          </a:p>
          <a:p>
            <a:pPr lvl="2"/>
            <a:r>
              <a:rPr lang="en-US" dirty="0"/>
              <a:t>Evolution of STR size distribution</a:t>
            </a:r>
          </a:p>
          <a:p>
            <a:r>
              <a:rPr lang="en-US" dirty="0"/>
              <a:t>Error checking PhD thesis</a:t>
            </a:r>
          </a:p>
          <a:p>
            <a:r>
              <a:rPr lang="en-US" dirty="0"/>
              <a:t>Simulations </a:t>
            </a:r>
          </a:p>
          <a:p>
            <a:pPr lvl="1"/>
            <a:r>
              <a:rPr lang="en-US" dirty="0"/>
              <a:t>Evaluate proposed lottery payoffs</a:t>
            </a:r>
          </a:p>
          <a:p>
            <a:pPr lvl="1"/>
            <a:r>
              <a:rPr lang="en-US" dirty="0"/>
              <a:t>How many relatives needed to DNA identify a body?</a:t>
            </a:r>
          </a:p>
        </p:txBody>
      </p:sp>
    </p:spTree>
    <p:extLst>
      <p:ext uri="{BB962C8B-B14F-4D97-AF65-F5344CB8AC3E}">
        <p14:creationId xmlns:p14="http://schemas.microsoft.com/office/powerpoint/2010/main" val="2561320706"/>
      </p:ext>
    </p:extLst>
  </p:cSld>
  <p:clrMapOvr>
    <a:masterClrMapping/>
  </p:clrMapOvr>
  <p:transition advTm="22854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85800"/>
            <a:ext cx="4343400" cy="838200"/>
          </a:xfrm>
        </p:spPr>
        <p:txBody>
          <a:bodyPr>
            <a:noAutofit/>
          </a:bodyPr>
          <a:lstStyle/>
          <a:p>
            <a:r>
              <a:rPr lang="en-US" sz="2400" dirty="0" err="1"/>
              <a:t>Karyogram</a:t>
            </a:r>
            <a:r>
              <a:rPr lang="en-US" sz="2400" dirty="0"/>
              <a:t> of a human male</a:t>
            </a:r>
          </a:p>
        </p:txBody>
      </p:sp>
      <p:pic>
        <p:nvPicPr>
          <p:cNvPr id="5" name="Content Placeholder 4" descr="karyogram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b="23611"/>
          <a:stretch>
            <a:fillRect/>
          </a:stretch>
        </p:blipFill>
        <p:spPr>
          <a:xfrm>
            <a:off x="381000" y="1371600"/>
            <a:ext cx="3505200" cy="4819650"/>
          </a:xfrm>
        </p:spPr>
      </p:pic>
      <p:pic>
        <p:nvPicPr>
          <p:cNvPr id="6" name="Content Placeholder 5" descr="Human_chromosome_Y_-_400_550_850_bphs.pn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 r="64151" b="24747"/>
          <a:stretch>
            <a:fillRect/>
          </a:stretch>
        </p:blipFill>
        <p:spPr>
          <a:xfrm>
            <a:off x="6096000" y="1828800"/>
            <a:ext cx="1447800" cy="2793439"/>
          </a:xfrm>
        </p:spPr>
      </p:pic>
      <p:sp>
        <p:nvSpPr>
          <p:cNvPr id="9" name="Oval 8"/>
          <p:cNvSpPr/>
          <p:nvPr/>
        </p:nvSpPr>
        <p:spPr>
          <a:xfrm>
            <a:off x="2133600" y="5486400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51231" y="1752600"/>
            <a:ext cx="3048000" cy="304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19800" y="4953000"/>
            <a:ext cx="236218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/>
              <a:t>Y chromosome</a:t>
            </a:r>
          </a:p>
        </p:txBody>
      </p:sp>
      <p:cxnSp>
        <p:nvCxnSpPr>
          <p:cNvPr id="13" name="Straight Connector 12"/>
          <p:cNvCxnSpPr>
            <a:stCxn id="9" idx="1"/>
            <a:endCxn id="11" idx="1"/>
          </p:cNvCxnSpPr>
          <p:nvPr/>
        </p:nvCxnSpPr>
        <p:spPr>
          <a:xfrm flipV="1">
            <a:off x="2178237" y="2198969"/>
            <a:ext cx="3719364" cy="333206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9" idx="4"/>
          </p:cNvCxnSpPr>
          <p:nvPr/>
        </p:nvCxnSpPr>
        <p:spPr>
          <a:xfrm flipV="1">
            <a:off x="2286000" y="4724400"/>
            <a:ext cx="5181600" cy="10668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2438400" y="0"/>
            <a:ext cx="43434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What’s 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B92EBA-9E71-88DC-406E-B49A813799BA}"/>
              </a:ext>
            </a:extLst>
          </p:cNvPr>
          <p:cNvSpPr txBox="1"/>
          <p:nvPr/>
        </p:nvSpPr>
        <p:spPr>
          <a:xfrm>
            <a:off x="6381750" y="183189"/>
            <a:ext cx="2628900" cy="830997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sz="2400" dirty="0"/>
              <a:t>Y </a:t>
            </a:r>
            <a:r>
              <a:rPr lang="en-US" sz="2400" dirty="0" err="1"/>
              <a:t>halotype</a:t>
            </a:r>
            <a:r>
              <a:rPr lang="en-US" sz="2400" dirty="0"/>
              <a:t> simulation project</a:t>
            </a:r>
          </a:p>
        </p:txBody>
      </p:sp>
    </p:spTree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Human_chromosome_Y_-_400_550_850_bphs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64151" b="24747"/>
          <a:stretch>
            <a:fillRect/>
          </a:stretch>
        </p:blipFill>
        <p:spPr>
          <a:xfrm rot="1952883">
            <a:off x="6440531" y="581073"/>
            <a:ext cx="773167" cy="1491777"/>
          </a:xfrm>
        </p:spPr>
      </p:pic>
      <p:cxnSp>
        <p:nvCxnSpPr>
          <p:cNvPr id="15" name="Straight Connector 14"/>
          <p:cNvCxnSpPr>
            <a:endCxn id="9" idx="5"/>
          </p:cNvCxnSpPr>
          <p:nvPr/>
        </p:nvCxnSpPr>
        <p:spPr>
          <a:xfrm flipV="1">
            <a:off x="2362200" y="1326963"/>
            <a:ext cx="4866516" cy="217823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18131682">
            <a:off x="6937772" y="1211298"/>
            <a:ext cx="155754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dirty="0"/>
              <a:t>chromosome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"/>
            <a:ext cx="6934200" cy="1143000"/>
          </a:xfrm>
        </p:spPr>
        <p:txBody>
          <a:bodyPr>
            <a:noAutofit/>
          </a:bodyPr>
          <a:lstStyle/>
          <a:p>
            <a:r>
              <a:rPr lang="en-US" sz="2800" dirty="0"/>
              <a:t>Typical identification locus within a chromosome (Y chromosome today)</a:t>
            </a:r>
          </a:p>
        </p:txBody>
      </p:sp>
      <p:sp>
        <p:nvSpPr>
          <p:cNvPr id="9" name="Oval 8"/>
          <p:cNvSpPr/>
          <p:nvPr/>
        </p:nvSpPr>
        <p:spPr>
          <a:xfrm>
            <a:off x="6643349" y="1066800"/>
            <a:ext cx="685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95381" y="990600"/>
            <a:ext cx="2628819" cy="26288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endCxn id="11" idx="0"/>
          </p:cNvCxnSpPr>
          <p:nvPr/>
        </p:nvCxnSpPr>
        <p:spPr>
          <a:xfrm flipH="1" flipV="1">
            <a:off x="1809791" y="990600"/>
            <a:ext cx="5100178" cy="7620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Content Placeholder 16" descr="th01.wmf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723981" y="1590159"/>
            <a:ext cx="3314619" cy="1281307"/>
          </a:xfrm>
        </p:spPr>
      </p:pic>
      <p:sp>
        <p:nvSpPr>
          <p:cNvPr id="33" name="TextBox 32"/>
          <p:cNvSpPr txBox="1"/>
          <p:nvPr/>
        </p:nvSpPr>
        <p:spPr>
          <a:xfrm>
            <a:off x="228600" y="3427274"/>
            <a:ext cx="4419600" cy="1754326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Electron microphotograph</a:t>
            </a:r>
          </a:p>
          <a:p>
            <a:r>
              <a:rPr lang="en-US" dirty="0"/>
              <a:t>showing 2 repeats of the motif.</a:t>
            </a:r>
          </a:p>
          <a:p>
            <a:endParaRPr lang="en-US" dirty="0"/>
          </a:p>
          <a:p>
            <a:r>
              <a:rPr lang="en-US" dirty="0"/>
              <a:t>Number of repeats </a:t>
            </a:r>
            <a:r>
              <a:rPr lang="en-US" b="1" dirty="0"/>
              <a:t>varies</a:t>
            </a:r>
            <a:r>
              <a:rPr lang="en-US" dirty="0"/>
              <a:t> between men thanks to occasional  replication slippage mutations over the eons.</a:t>
            </a:r>
          </a:p>
        </p:txBody>
      </p:sp>
      <p:graphicFrame>
        <p:nvGraphicFramePr>
          <p:cNvPr id="36" name="Chart 35"/>
          <p:cNvGraphicFramePr/>
          <p:nvPr/>
        </p:nvGraphicFramePr>
        <p:xfrm>
          <a:off x="4648200" y="21336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5892800" y="4648200"/>
            <a:ext cx="2991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(1/5 = approximate chance of match at a locus)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3927" y="5239434"/>
            <a:ext cx="84490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Y haplotype </a:t>
            </a:r>
            <a:r>
              <a:rPr lang="en-US" sz="2000" dirty="0"/>
              <a:t>= the information from about 15 standard loci of a man’s Y.</a:t>
            </a:r>
          </a:p>
          <a:p>
            <a:r>
              <a:rPr lang="en-US" sz="2000" b="1" dirty="0"/>
              <a:t>Sadly</a:t>
            </a:r>
            <a:r>
              <a:rPr lang="en-US" sz="2000" dirty="0"/>
              <a:t> – the identifying  power of the combined loci cannot be computed.</a:t>
            </a:r>
          </a:p>
          <a:p>
            <a:r>
              <a:rPr lang="en-US" sz="2000" dirty="0"/>
              <a:t>So various statistical ideas have been floated.</a:t>
            </a:r>
          </a:p>
        </p:txBody>
      </p:sp>
    </p:spTree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33" grpId="0" animBg="1"/>
      <p:bldGraphic spid="36" grpId="0">
        <p:bldAsOne/>
      </p:bldGraphic>
      <p:bldP spid="40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1068"/>
            <a:ext cx="8229600" cy="1143000"/>
          </a:xfrm>
          <a:solidFill>
            <a:srgbClr val="64AADC"/>
          </a:solidFill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Evolution of the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Yfiler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lineages</a:t>
            </a:r>
          </a:p>
        </p:txBody>
      </p:sp>
      <p:sp>
        <p:nvSpPr>
          <p:cNvPr id="413740" name="Freeform 44"/>
          <p:cNvSpPr>
            <a:spLocks/>
          </p:cNvSpPr>
          <p:nvPr/>
        </p:nvSpPr>
        <p:spPr bwMode="auto">
          <a:xfrm>
            <a:off x="4635500" y="3022255"/>
            <a:ext cx="1892300" cy="127000"/>
          </a:xfrm>
          <a:custGeom>
            <a:avLst/>
            <a:gdLst/>
            <a:ahLst/>
            <a:cxnLst>
              <a:cxn ang="0">
                <a:pos x="0" y="80"/>
              </a:cxn>
              <a:cxn ang="0">
                <a:pos x="396" y="0"/>
              </a:cxn>
              <a:cxn ang="0">
                <a:pos x="808" y="80"/>
              </a:cxn>
              <a:cxn ang="0">
                <a:pos x="1192" y="24"/>
              </a:cxn>
            </a:cxnLst>
            <a:rect l="0" t="0" r="r" b="b"/>
            <a:pathLst>
              <a:path w="1192" h="80">
                <a:moveTo>
                  <a:pt x="0" y="80"/>
                </a:moveTo>
                <a:lnTo>
                  <a:pt x="396" y="0"/>
                </a:lnTo>
                <a:lnTo>
                  <a:pt x="808" y="80"/>
                </a:lnTo>
                <a:lnTo>
                  <a:pt x="1192" y="24"/>
                </a:lnTo>
              </a:path>
            </a:pathLst>
          </a:custGeom>
          <a:noFill/>
          <a:ln w="57150" cap="flat" cmpd="sng">
            <a:solidFill>
              <a:schemeClr val="accent6">
                <a:lumMod val="75000"/>
              </a:schemeClr>
            </a:solidFill>
            <a:prstDash val="solid"/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413746" name="Line 50"/>
          <p:cNvSpPr>
            <a:spLocks noChangeShapeType="1"/>
          </p:cNvSpPr>
          <p:nvPr/>
        </p:nvSpPr>
        <p:spPr bwMode="auto">
          <a:xfrm>
            <a:off x="6521450" y="3066705"/>
            <a:ext cx="546100" cy="139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3362325" y="2071341"/>
            <a:ext cx="3819525" cy="628651"/>
            <a:chOff x="2118" y="1557"/>
            <a:chExt cx="2406" cy="396"/>
          </a:xfrm>
        </p:grpSpPr>
        <p:grpSp>
          <p:nvGrpSpPr>
            <p:cNvPr id="3" name="Group 65"/>
            <p:cNvGrpSpPr>
              <a:grpSpLocks/>
            </p:cNvGrpSpPr>
            <p:nvPr/>
          </p:nvGrpSpPr>
          <p:grpSpPr bwMode="auto">
            <a:xfrm>
              <a:off x="2118" y="1557"/>
              <a:ext cx="2406" cy="396"/>
              <a:chOff x="2118" y="1557"/>
              <a:chExt cx="2406" cy="396"/>
            </a:xfrm>
          </p:grpSpPr>
          <p:sp>
            <p:nvSpPr>
              <p:cNvPr id="413736" name="Freeform 40"/>
              <p:cNvSpPr>
                <a:spLocks/>
              </p:cNvSpPr>
              <p:nvPr/>
            </p:nvSpPr>
            <p:spPr bwMode="auto">
              <a:xfrm>
                <a:off x="2118" y="1557"/>
                <a:ext cx="1110" cy="135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384" y="15"/>
                  </a:cxn>
                  <a:cxn ang="0">
                    <a:pos x="777" y="126"/>
                  </a:cxn>
                  <a:cxn ang="0">
                    <a:pos x="1110" y="0"/>
                  </a:cxn>
                </a:cxnLst>
                <a:rect l="0" t="0" r="r" b="b"/>
                <a:pathLst>
                  <a:path w="1110" h="135">
                    <a:moveTo>
                      <a:pt x="0" y="135"/>
                    </a:moveTo>
                    <a:lnTo>
                      <a:pt x="384" y="15"/>
                    </a:lnTo>
                    <a:lnTo>
                      <a:pt x="777" y="126"/>
                    </a:lnTo>
                    <a:lnTo>
                      <a:pt x="1110" y="0"/>
                    </a:lnTo>
                  </a:path>
                </a:pathLst>
              </a:custGeom>
              <a:noFill/>
              <a:ln w="57150" cap="flat" cmpd="sng">
                <a:solidFill>
                  <a:srgbClr val="C0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7" name="Freeform 41"/>
              <p:cNvSpPr>
                <a:spLocks/>
              </p:cNvSpPr>
              <p:nvPr/>
            </p:nvSpPr>
            <p:spPr bwMode="auto">
              <a:xfrm>
                <a:off x="2889" y="1647"/>
                <a:ext cx="969" cy="66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360" y="66"/>
                  </a:cxn>
                  <a:cxn ang="0">
                    <a:pos x="639" y="0"/>
                  </a:cxn>
                  <a:cxn ang="0">
                    <a:pos x="969" y="66"/>
                  </a:cxn>
                </a:cxnLst>
                <a:rect l="0" t="0" r="r" b="b"/>
                <a:pathLst>
                  <a:path w="969" h="66">
                    <a:moveTo>
                      <a:pt x="0" y="36"/>
                    </a:moveTo>
                    <a:lnTo>
                      <a:pt x="360" y="66"/>
                    </a:lnTo>
                    <a:lnTo>
                      <a:pt x="639" y="0"/>
                    </a:lnTo>
                    <a:lnTo>
                      <a:pt x="969" y="66"/>
                    </a:lnTo>
                  </a:path>
                </a:pathLst>
              </a:custGeom>
              <a:noFill/>
              <a:ln w="57150" cap="flat" cmpd="sng">
                <a:solidFill>
                  <a:srgbClr val="C0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8" name="Freeform 42"/>
              <p:cNvSpPr>
                <a:spLocks/>
              </p:cNvSpPr>
              <p:nvPr/>
            </p:nvSpPr>
            <p:spPr bwMode="auto">
              <a:xfrm>
                <a:off x="3258" y="1707"/>
                <a:ext cx="1266" cy="24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2" y="132"/>
                  </a:cxn>
                  <a:cxn ang="0">
                    <a:pos x="639" y="192"/>
                  </a:cxn>
                  <a:cxn ang="0">
                    <a:pos x="939" y="246"/>
                  </a:cxn>
                  <a:cxn ang="0">
                    <a:pos x="1266" y="234"/>
                  </a:cxn>
                </a:cxnLst>
                <a:rect l="0" t="0" r="r" b="b"/>
                <a:pathLst>
                  <a:path w="1266" h="246">
                    <a:moveTo>
                      <a:pt x="0" y="0"/>
                    </a:moveTo>
                    <a:lnTo>
                      <a:pt x="282" y="132"/>
                    </a:lnTo>
                    <a:lnTo>
                      <a:pt x="639" y="192"/>
                    </a:lnTo>
                    <a:lnTo>
                      <a:pt x="939" y="246"/>
                    </a:lnTo>
                    <a:lnTo>
                      <a:pt x="1266" y="234"/>
                    </a:lnTo>
                  </a:path>
                </a:pathLst>
              </a:custGeom>
              <a:noFill/>
              <a:ln w="57150" cap="flat" cmpd="sng">
                <a:solidFill>
                  <a:srgbClr val="C000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47" name="Line 51"/>
            <p:cNvSpPr>
              <a:spLocks noChangeShapeType="1"/>
            </p:cNvSpPr>
            <p:nvPr/>
          </p:nvSpPr>
          <p:spPr bwMode="auto">
            <a:xfrm>
              <a:off x="2504" y="1572"/>
              <a:ext cx="408" cy="276"/>
            </a:xfrm>
            <a:prstGeom prst="line">
              <a:avLst/>
            </a:prstGeom>
            <a:noFill/>
            <a:ln w="57150">
              <a:solidFill>
                <a:srgbClr val="C00000"/>
              </a:solidFill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48" name="Oval 52"/>
          <p:cNvSpPr>
            <a:spLocks noChangeArrowheads="1"/>
          </p:cNvSpPr>
          <p:nvPr/>
        </p:nvSpPr>
        <p:spPr bwMode="auto">
          <a:xfrm>
            <a:off x="1767291" y="2440488"/>
            <a:ext cx="298450" cy="298451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endParaRPr lang="en-US"/>
          </a:p>
        </p:txBody>
      </p:sp>
      <p:sp>
        <p:nvSpPr>
          <p:cNvPr id="413749" name="Line 53"/>
          <p:cNvSpPr>
            <a:spLocks noChangeShapeType="1"/>
          </p:cNvSpPr>
          <p:nvPr/>
        </p:nvSpPr>
        <p:spPr bwMode="auto">
          <a:xfrm flipV="1">
            <a:off x="1995891" y="2262687"/>
            <a:ext cx="254000" cy="24130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sp>
        <p:nvSpPr>
          <p:cNvPr id="413750" name="Text Box 54"/>
          <p:cNvSpPr txBox="1">
            <a:spLocks noChangeArrowheads="1"/>
          </p:cNvSpPr>
          <p:nvPr/>
        </p:nvSpPr>
        <p:spPr bwMode="auto">
          <a:xfrm>
            <a:off x="335756" y="2832600"/>
            <a:ext cx="2100263" cy="831853"/>
          </a:xfrm>
          <a:prstGeom prst="rect">
            <a:avLst/>
          </a:prstGeom>
          <a:solidFill>
            <a:srgbClr val="64AADC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92075" tIns="46038" rIns="92075" bIns="46038" anchor="b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Y-chromosome A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2844798" y="1374424"/>
            <a:ext cx="1460500" cy="873123"/>
            <a:chOff x="1792" y="1118"/>
            <a:chExt cx="920" cy="550"/>
          </a:xfrm>
        </p:grpSpPr>
        <p:sp>
          <p:nvSpPr>
            <p:cNvPr id="413751" name="Text Box 55"/>
            <p:cNvSpPr txBox="1">
              <a:spLocks noChangeArrowheads="1"/>
            </p:cNvSpPr>
            <p:nvPr/>
          </p:nvSpPr>
          <p:spPr bwMode="auto">
            <a:xfrm>
              <a:off x="1792" y="1118"/>
              <a:ext cx="920" cy="330"/>
            </a:xfrm>
            <a:prstGeom prst="rect">
              <a:avLst/>
            </a:prstGeom>
            <a:solidFill>
              <a:srgbClr val="64AADC"/>
            </a:solidFill>
            <a:ln w="9525">
              <a:noFill/>
              <a:miter lim="800000"/>
              <a:headEnd/>
              <a:tailEnd w="lg" len="lg"/>
            </a:ln>
            <a:effectLst/>
          </p:spPr>
          <p:txBody>
            <a:bodyPr wrap="none" lIns="92075" tIns="46038" rIns="92075" bIns="46038" anchor="b">
              <a:spAutoFit/>
            </a:bodyPr>
            <a:lstStyle/>
            <a:p>
              <a:r>
                <a:rPr lang="en-US" sz="28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muta</a:t>
              </a:r>
              <a:r>
                <a:rPr lang="en-US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tion</a:t>
              </a:r>
            </a:p>
          </p:txBody>
        </p:sp>
        <p:sp>
          <p:nvSpPr>
            <p:cNvPr id="413752" name="Freeform 56"/>
            <p:cNvSpPr>
              <a:spLocks/>
            </p:cNvSpPr>
            <p:nvPr/>
          </p:nvSpPr>
          <p:spPr bwMode="auto">
            <a:xfrm>
              <a:off x="1974" y="1412"/>
              <a:ext cx="193" cy="256"/>
            </a:xfrm>
            <a:custGeom>
              <a:avLst/>
              <a:gdLst/>
              <a:ahLst/>
              <a:cxnLst>
                <a:cxn ang="0">
                  <a:pos x="193" y="0"/>
                </a:cxn>
                <a:cxn ang="0">
                  <a:pos x="138" y="256"/>
                </a:cxn>
              </a:cxnLst>
              <a:rect l="0" t="0" r="r" b="b"/>
              <a:pathLst>
                <a:path w="193" h="256">
                  <a:moveTo>
                    <a:pt x="193" y="0"/>
                  </a:moveTo>
                  <a:cubicBezTo>
                    <a:pt x="153" y="94"/>
                    <a:pt x="0" y="40"/>
                    <a:pt x="138" y="256"/>
                  </a:cubicBezTo>
                </a:path>
              </a:pathLst>
            </a:custGeom>
            <a:noFill/>
            <a:ln w="28575" cap="flat" cmpd="sng">
              <a:noFill/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3635377" y="1807818"/>
            <a:ext cx="3082925" cy="1131887"/>
            <a:chOff x="3635377" y="1807818"/>
            <a:chExt cx="3082925" cy="1131887"/>
          </a:xfrm>
        </p:grpSpPr>
        <p:sp>
          <p:nvSpPr>
            <p:cNvPr id="413739" name="Freeform 43"/>
            <p:cNvSpPr>
              <a:spLocks/>
            </p:cNvSpPr>
            <p:nvPr/>
          </p:nvSpPr>
          <p:spPr bwMode="auto">
            <a:xfrm>
              <a:off x="4616452" y="2533305"/>
              <a:ext cx="2101850" cy="4064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4" y="68"/>
                </a:cxn>
                <a:cxn ang="0">
                  <a:pos x="644" y="152"/>
                </a:cxn>
                <a:cxn ang="0">
                  <a:pos x="980" y="164"/>
                </a:cxn>
                <a:cxn ang="0">
                  <a:pos x="1324" y="256"/>
                </a:cxn>
              </a:cxnLst>
              <a:rect l="0" t="0" r="r" b="b"/>
              <a:pathLst>
                <a:path w="1324" h="256">
                  <a:moveTo>
                    <a:pt x="0" y="0"/>
                  </a:moveTo>
                  <a:lnTo>
                    <a:pt x="384" y="68"/>
                  </a:lnTo>
                  <a:lnTo>
                    <a:pt x="644" y="152"/>
                  </a:lnTo>
                  <a:lnTo>
                    <a:pt x="980" y="164"/>
                  </a:lnTo>
                  <a:lnTo>
                    <a:pt x="1324" y="256"/>
                  </a:lnTo>
                </a:path>
              </a:pathLst>
            </a:custGeom>
            <a:noFill/>
            <a:ln w="53975" cap="flat" cmpd="sng">
              <a:solidFill>
                <a:srgbClr val="FFFF00"/>
              </a:solidFill>
              <a:prstDash val="solid"/>
              <a:round/>
              <a:headEnd/>
              <a:tailEnd w="lg" len="lg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  <p:sp>
          <p:nvSpPr>
            <p:cNvPr id="413753" name="Freeform 57"/>
            <p:cNvSpPr>
              <a:spLocks/>
            </p:cNvSpPr>
            <p:nvPr/>
          </p:nvSpPr>
          <p:spPr bwMode="auto">
            <a:xfrm>
              <a:off x="3635377" y="1807818"/>
              <a:ext cx="955675" cy="105886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02" y="484"/>
                </a:cxn>
              </a:cxnLst>
              <a:rect l="0" t="0" r="r" b="b"/>
              <a:pathLst>
                <a:path w="602" h="667">
                  <a:moveTo>
                    <a:pt x="0" y="0"/>
                  </a:moveTo>
                  <a:cubicBezTo>
                    <a:pt x="140" y="184"/>
                    <a:pt x="395" y="667"/>
                    <a:pt x="602" y="484"/>
                  </a:cubicBezTo>
                </a:path>
              </a:pathLst>
            </a:custGeom>
            <a:noFill/>
            <a:ln w="28575" cap="flat" cmpd="sng">
              <a:solidFill>
                <a:srgbClr val="FFFF00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6038850" y="3133377"/>
            <a:ext cx="2967038" cy="1062038"/>
            <a:chOff x="3804" y="2226"/>
            <a:chExt cx="1869" cy="669"/>
          </a:xfrm>
        </p:grpSpPr>
        <p:sp>
          <p:nvSpPr>
            <p:cNvPr id="413754" name="Text Box 58"/>
            <p:cNvSpPr txBox="1">
              <a:spLocks noChangeArrowheads="1"/>
            </p:cNvSpPr>
            <p:nvPr/>
          </p:nvSpPr>
          <p:spPr bwMode="auto">
            <a:xfrm>
              <a:off x="4167" y="2371"/>
              <a:ext cx="1506" cy="524"/>
            </a:xfrm>
            <a:prstGeom prst="rect">
              <a:avLst/>
            </a:prstGeom>
            <a:solidFill>
              <a:srgbClr val="64AADC"/>
            </a:solidFill>
            <a:ln w="9525">
              <a:noFill/>
              <a:miter lim="800000"/>
              <a:headEnd/>
              <a:tailEnd w="lg" len="lg"/>
            </a:ln>
            <a:effectLst/>
          </p:spPr>
          <p:txBody>
            <a:bodyPr lIns="92075" tIns="46038" rIns="92075" bIns="46038" anchor="b">
              <a:spAutoFit/>
            </a:bodyPr>
            <a:lstStyle/>
            <a:p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Convergent mutation (rare)</a:t>
              </a:r>
            </a:p>
          </p:txBody>
        </p:sp>
        <p:sp>
          <p:nvSpPr>
            <p:cNvPr id="413755" name="Freeform 59"/>
            <p:cNvSpPr>
              <a:spLocks/>
            </p:cNvSpPr>
            <p:nvPr/>
          </p:nvSpPr>
          <p:spPr bwMode="auto">
            <a:xfrm>
              <a:off x="3804" y="2226"/>
              <a:ext cx="354" cy="336"/>
            </a:xfrm>
            <a:custGeom>
              <a:avLst/>
              <a:gdLst/>
              <a:ahLst/>
              <a:cxnLst>
                <a:cxn ang="0">
                  <a:pos x="330" y="336"/>
                </a:cxn>
                <a:cxn ang="0">
                  <a:pos x="270" y="0"/>
                </a:cxn>
              </a:cxnLst>
              <a:rect l="0" t="0" r="r" b="b"/>
              <a:pathLst>
                <a:path w="354" h="336">
                  <a:moveTo>
                    <a:pt x="330" y="336"/>
                  </a:moveTo>
                  <a:cubicBezTo>
                    <a:pt x="354" y="66"/>
                    <a:pt x="0" y="228"/>
                    <a:pt x="270" y="0"/>
                  </a:cubicBez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58" name="Line 62"/>
          <p:cNvSpPr>
            <a:spLocks noChangeShapeType="1"/>
          </p:cNvSpPr>
          <p:nvPr/>
        </p:nvSpPr>
        <p:spPr bwMode="auto">
          <a:xfrm>
            <a:off x="1767817" y="3787964"/>
            <a:ext cx="3816324" cy="0"/>
          </a:xfrm>
          <a:prstGeom prst="line">
            <a:avLst/>
          </a:prstGeom>
          <a:noFill/>
          <a:ln w="38100">
            <a:noFill/>
            <a:round/>
            <a:headEnd type="none" w="med" len="med"/>
            <a:tailEnd type="triangle" w="med" len="med"/>
          </a:ln>
          <a:effectLst/>
        </p:spPr>
        <p:txBody>
          <a:bodyPr lIns="92075" tIns="46038" rIns="92075" bIns="46038" anchor="b"/>
          <a:lstStyle/>
          <a:p>
            <a:endParaRPr lang="en-US"/>
          </a:p>
        </p:txBody>
      </p: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2079627" y="2284069"/>
            <a:ext cx="4024313" cy="1577975"/>
            <a:chOff x="1310" y="1691"/>
            <a:chExt cx="2535" cy="994"/>
          </a:xfrm>
        </p:grpSpPr>
        <p:grpSp>
          <p:nvGrpSpPr>
            <p:cNvPr id="8" name="Group 64"/>
            <p:cNvGrpSpPr>
              <a:grpSpLocks/>
            </p:cNvGrpSpPr>
            <p:nvPr/>
          </p:nvGrpSpPr>
          <p:grpSpPr bwMode="auto">
            <a:xfrm>
              <a:off x="1310" y="1691"/>
              <a:ext cx="2530" cy="705"/>
              <a:chOff x="1310" y="1691"/>
              <a:chExt cx="2530" cy="705"/>
            </a:xfrm>
          </p:grpSpPr>
          <p:sp>
            <p:nvSpPr>
              <p:cNvPr id="413731" name="Freeform 35"/>
              <p:cNvSpPr>
                <a:spLocks/>
              </p:cNvSpPr>
              <p:nvPr/>
            </p:nvSpPr>
            <p:spPr bwMode="auto">
              <a:xfrm>
                <a:off x="1310" y="1691"/>
                <a:ext cx="1225" cy="174"/>
              </a:xfrm>
              <a:custGeom>
                <a:avLst/>
                <a:gdLst>
                  <a:gd name="connsiteX0" fmla="*/ 0 w 7613"/>
                  <a:gd name="connsiteY0" fmla="*/ 10000 h 10000"/>
                  <a:gd name="connsiteX1" fmla="*/ 1379 w 7613"/>
                  <a:gd name="connsiteY1" fmla="*/ 2644 h 10000"/>
                  <a:gd name="connsiteX2" fmla="*/ 3275 w 7613"/>
                  <a:gd name="connsiteY2" fmla="*/ 7356 h 10000"/>
                  <a:gd name="connsiteX3" fmla="*/ 5052 w 7613"/>
                  <a:gd name="connsiteY3" fmla="*/ 0 h 10000"/>
                  <a:gd name="connsiteX4" fmla="*/ 7613 w 7613"/>
                  <a:gd name="connsiteY4" fmla="*/ 7931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13" h="10000">
                    <a:moveTo>
                      <a:pt x="0" y="10000"/>
                    </a:moveTo>
                    <a:lnTo>
                      <a:pt x="1379" y="2644"/>
                    </a:lnTo>
                    <a:lnTo>
                      <a:pt x="3275" y="7356"/>
                    </a:lnTo>
                    <a:lnTo>
                      <a:pt x="5052" y="0"/>
                    </a:lnTo>
                    <a:lnTo>
                      <a:pt x="7613" y="7931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  <p:sp>
            <p:nvSpPr>
              <p:cNvPr id="413732" name="Freeform 36"/>
              <p:cNvSpPr>
                <a:spLocks/>
              </p:cNvSpPr>
              <p:nvPr/>
            </p:nvSpPr>
            <p:spPr bwMode="auto">
              <a:xfrm>
                <a:off x="1311" y="1866"/>
                <a:ext cx="2529" cy="5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6" y="118"/>
                  </a:cxn>
                  <a:cxn ang="0">
                    <a:pos x="505" y="270"/>
                  </a:cxn>
                  <a:cxn ang="0">
                    <a:pos x="829" y="266"/>
                  </a:cxn>
                  <a:cxn ang="0">
                    <a:pos x="1181" y="450"/>
                  </a:cxn>
                  <a:cxn ang="0">
                    <a:pos x="1609" y="374"/>
                  </a:cxn>
                  <a:cxn ang="0">
                    <a:pos x="1989" y="530"/>
                  </a:cxn>
                  <a:cxn ang="0">
                    <a:pos x="2529" y="518"/>
                  </a:cxn>
                </a:cxnLst>
                <a:rect l="0" t="0" r="r" b="b"/>
                <a:pathLst>
                  <a:path w="2529" h="530">
                    <a:moveTo>
                      <a:pt x="0" y="0"/>
                    </a:moveTo>
                    <a:lnTo>
                      <a:pt x="236" y="118"/>
                    </a:lnTo>
                    <a:lnTo>
                      <a:pt x="505" y="270"/>
                    </a:lnTo>
                    <a:lnTo>
                      <a:pt x="829" y="266"/>
                    </a:lnTo>
                    <a:lnTo>
                      <a:pt x="1181" y="450"/>
                    </a:lnTo>
                    <a:lnTo>
                      <a:pt x="1609" y="374"/>
                    </a:lnTo>
                    <a:lnTo>
                      <a:pt x="1989" y="530"/>
                    </a:lnTo>
                    <a:lnTo>
                      <a:pt x="2529" y="518"/>
                    </a:lnTo>
                  </a:path>
                </a:pathLst>
              </a:custGeom>
              <a:noFill/>
              <a:ln w="5715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lIns="92075" tIns="46038" rIns="92075" bIns="46038" anchor="b"/>
              <a:lstStyle/>
              <a:p>
                <a:endParaRPr lang="en-US"/>
              </a:p>
            </p:txBody>
          </p:sp>
        </p:grpSp>
        <p:sp>
          <p:nvSpPr>
            <p:cNvPr id="413766" name="Freeform 70"/>
            <p:cNvSpPr>
              <a:spLocks/>
            </p:cNvSpPr>
            <p:nvPr/>
          </p:nvSpPr>
          <p:spPr bwMode="auto">
            <a:xfrm>
              <a:off x="2499" y="2328"/>
              <a:ext cx="1346" cy="3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5" y="203"/>
                </a:cxn>
                <a:cxn ang="0">
                  <a:pos x="811" y="309"/>
                </a:cxn>
                <a:cxn ang="0">
                  <a:pos x="1346" y="357"/>
                </a:cxn>
              </a:cxnLst>
              <a:rect l="0" t="0" r="r" b="b"/>
              <a:pathLst>
                <a:path w="1346" h="357">
                  <a:moveTo>
                    <a:pt x="0" y="0"/>
                  </a:moveTo>
                  <a:lnTo>
                    <a:pt x="405" y="203"/>
                  </a:lnTo>
                  <a:lnTo>
                    <a:pt x="811" y="309"/>
                  </a:lnTo>
                  <a:lnTo>
                    <a:pt x="1346" y="357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lIns="92075" tIns="46038" rIns="92075" bIns="46038" anchor="b"/>
            <a:lstStyle/>
            <a:p>
              <a:endParaRPr lang="en-US"/>
            </a:p>
          </p:txBody>
        </p:sp>
      </p:grpSp>
      <p:sp>
        <p:nvSpPr>
          <p:cNvPr id="413768" name="Text Box 72"/>
          <p:cNvSpPr txBox="1">
            <a:spLocks noChangeArrowheads="1"/>
          </p:cNvSpPr>
          <p:nvPr/>
        </p:nvSpPr>
        <p:spPr bwMode="auto">
          <a:xfrm>
            <a:off x="3743950" y="5100294"/>
            <a:ext cx="4309834" cy="462307"/>
          </a:xfrm>
          <a:prstGeom prst="rect">
            <a:avLst/>
          </a:prstGeom>
          <a:solidFill>
            <a:srgbClr val="64AADC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b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(Same color = same Y-haplotype)</a:t>
            </a:r>
          </a:p>
        </p:txBody>
      </p:sp>
      <p:cxnSp>
        <p:nvCxnSpPr>
          <p:cNvPr id="36" name="Straight Arrow Connector 35"/>
          <p:cNvCxnSpPr/>
          <p:nvPr/>
        </p:nvCxnSpPr>
        <p:spPr bwMode="auto">
          <a:xfrm flipV="1">
            <a:off x="1919690" y="4386649"/>
            <a:ext cx="5358440" cy="1620"/>
          </a:xfrm>
          <a:prstGeom prst="straightConnector1">
            <a:avLst/>
          </a:prstGeom>
          <a:noFill/>
          <a:ln w="5715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Connector 37"/>
          <p:cNvCxnSpPr/>
          <p:nvPr/>
        </p:nvCxnSpPr>
        <p:spPr bwMode="auto">
          <a:xfrm>
            <a:off x="1919689" y="4124109"/>
            <a:ext cx="0" cy="365760"/>
          </a:xfrm>
          <a:prstGeom prst="line">
            <a:avLst/>
          </a:prstGeom>
          <a:noFill/>
          <a:ln w="508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1312877" y="4397375"/>
            <a:ext cx="1822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110,000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rgbClr val="C00000"/>
                </a:solidFill>
              </a:rPr>
              <a:t>ybp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96954" y="341354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190F9D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741953" y="4397375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today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39" name="Oval 38"/>
          <p:cNvSpPr>
            <a:spLocks noChangeAspect="1"/>
          </p:cNvSpPr>
          <p:nvPr/>
        </p:nvSpPr>
        <p:spPr>
          <a:xfrm>
            <a:off x="2351745" y="2298938"/>
            <a:ext cx="151924" cy="1519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>
            <a:spLocks noChangeAspect="1"/>
          </p:cNvSpPr>
          <p:nvPr/>
        </p:nvSpPr>
        <p:spPr>
          <a:xfrm>
            <a:off x="2369674" y="2675351"/>
            <a:ext cx="151924" cy="1519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>
            <a:spLocks noChangeAspect="1"/>
          </p:cNvSpPr>
          <p:nvPr/>
        </p:nvSpPr>
        <p:spPr>
          <a:xfrm>
            <a:off x="2017951" y="2485916"/>
            <a:ext cx="151924" cy="151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45"/>
          <p:cNvGrpSpPr/>
          <p:nvPr/>
        </p:nvGrpSpPr>
        <p:grpSpPr>
          <a:xfrm>
            <a:off x="2806384" y="2401794"/>
            <a:ext cx="172415" cy="643597"/>
            <a:chOff x="2806384" y="2401794"/>
            <a:chExt cx="172415" cy="643597"/>
          </a:xfrm>
        </p:grpSpPr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2826875" y="2401794"/>
              <a:ext cx="151924" cy="1519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2806384" y="2893467"/>
              <a:ext cx="151924" cy="151924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3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3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1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4" dur="500"/>
                                        <p:tgtEl>
                                          <p:spTgt spid="41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740" grpId="0" animBg="1"/>
      <p:bldP spid="413746" grpId="0" animBg="1"/>
      <p:bldP spid="413758" grpId="0"/>
      <p:bldP spid="413768" grpId="0" animBg="1"/>
      <p:bldP spid="40" grpId="0"/>
      <p:bldP spid="43" grpId="0"/>
      <p:bldP spid="37" grpId="0"/>
      <p:bldP spid="39" grpId="0" animBg="1"/>
      <p:bldP spid="4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dirty="0"/>
              <a:t>All men are related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0678" y="3821052"/>
            <a:ext cx="1133856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46478" y="1838235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60678" y="2554197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84678" y="2506542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84678" y="3220887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4…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1994078" y="2238345"/>
            <a:ext cx="15240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3213278" y="2233627"/>
            <a:ext cx="127122" cy="26211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9" idx="2"/>
            <a:endCxn id="21" idx="0"/>
          </p:cNvCxnSpPr>
          <p:nvPr/>
        </p:nvCxnSpPr>
        <p:spPr>
          <a:xfrm flipH="1">
            <a:off x="2027606" y="2923529"/>
            <a:ext cx="4572" cy="89752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3518078" y="2906652"/>
            <a:ext cx="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3518078" y="3583017"/>
            <a:ext cx="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1079678" y="3687762"/>
            <a:ext cx="3429000" cy="1874838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1121317" y="4259759"/>
            <a:ext cx="34579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IBD (Identical by Descent)</a:t>
            </a:r>
          </a:p>
          <a:p>
            <a:pPr algn="ctr"/>
            <a:r>
              <a:rPr lang="en-US" sz="2200" dirty="0"/>
              <a:t>(usual matching)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185221" y="1371600"/>
            <a:ext cx="2771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MRCA (Most recent common ancestor)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4813478" y="4449762"/>
            <a:ext cx="3416122" cy="1524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4953000" y="5147101"/>
            <a:ext cx="3094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IBS (Identical by State) (unusual)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781800" y="4533780"/>
            <a:ext cx="1282522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794678" y="2454422"/>
            <a:ext cx="1143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6 6 4 </a:t>
            </a:r>
            <a:r>
              <a:rPr lang="en-US" b="1" dirty="0">
                <a:solidFill>
                  <a:srgbClr val="FF0000"/>
                </a:solidFill>
              </a:rPr>
              <a:t>4</a:t>
            </a:r>
            <a:r>
              <a:rPr lang="en-US" dirty="0"/>
              <a:t> …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94678" y="3845132"/>
            <a:ext cx="1143000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</a:t>
            </a:r>
            <a:r>
              <a:rPr lang="en-US" dirty="0"/>
              <a:t> 6 4 4 …</a:t>
            </a:r>
          </a:p>
        </p:txBody>
      </p:sp>
      <p:cxnSp>
        <p:nvCxnSpPr>
          <p:cNvPr id="50" name="Straight Arrow Connector 49"/>
          <p:cNvCxnSpPr/>
          <p:nvPr/>
        </p:nvCxnSpPr>
        <p:spPr>
          <a:xfrm flipH="1">
            <a:off x="5804078" y="2186225"/>
            <a:ext cx="15240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5523962" y="2902187"/>
            <a:ext cx="0" cy="3411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7328078" y="2854532"/>
            <a:ext cx="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>
            <a:off x="7049036" y="3530897"/>
            <a:ext cx="0" cy="3142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794678" y="3157715"/>
            <a:ext cx="1143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6 4 4 …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5804078" y="3643460"/>
            <a:ext cx="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7328078" y="4245242"/>
            <a:ext cx="0" cy="314235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6083120" y="4345017"/>
            <a:ext cx="0" cy="31423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Freeform 87"/>
          <p:cNvSpPr/>
          <p:nvPr/>
        </p:nvSpPr>
        <p:spPr>
          <a:xfrm>
            <a:off x="7023278" y="2012839"/>
            <a:ext cx="596721" cy="424330"/>
          </a:xfrm>
          <a:custGeom>
            <a:avLst/>
            <a:gdLst>
              <a:gd name="connsiteX0" fmla="*/ 0 w 309093"/>
              <a:gd name="connsiteY0" fmla="*/ 0 h 206062"/>
              <a:gd name="connsiteX1" fmla="*/ 309093 w 309093"/>
              <a:gd name="connsiteY1" fmla="*/ 206062 h 206062"/>
              <a:gd name="connsiteX0" fmla="*/ 0 w 323389"/>
              <a:gd name="connsiteY0" fmla="*/ 128055 h 334117"/>
              <a:gd name="connsiteX1" fmla="*/ 309093 w 323389"/>
              <a:gd name="connsiteY1" fmla="*/ 334117 h 334117"/>
              <a:gd name="connsiteX0" fmla="*/ 0 w 323389"/>
              <a:gd name="connsiteY0" fmla="*/ 142376 h 348438"/>
              <a:gd name="connsiteX1" fmla="*/ 309093 w 323389"/>
              <a:gd name="connsiteY1" fmla="*/ 348438 h 348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3389" h="348438">
                <a:moveTo>
                  <a:pt x="0" y="142376"/>
                </a:moveTo>
                <a:cubicBezTo>
                  <a:pt x="232189" y="0"/>
                  <a:pt x="323389" y="14321"/>
                  <a:pt x="309093" y="348438"/>
                </a:cubicBezTo>
              </a:path>
            </a:pathLst>
          </a:custGeom>
          <a:ln w="38100">
            <a:solidFill>
              <a:srgbClr val="FF0000"/>
            </a:solidFill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609601" y="5673427"/>
            <a:ext cx="29084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† Each box represents a 4-locus Y haplotype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9EB39DF-64C7-84D8-0371-3903C7162ADC}"/>
              </a:ext>
            </a:extLst>
          </p:cNvPr>
          <p:cNvCxnSpPr>
            <a:cxnSpLocks/>
          </p:cNvCxnSpPr>
          <p:nvPr/>
        </p:nvCxnSpPr>
        <p:spPr>
          <a:xfrm flipH="1">
            <a:off x="909828" y="2057400"/>
            <a:ext cx="20732" cy="1916052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C0E362F-BDE0-6B84-7562-A514665F406C}"/>
              </a:ext>
            </a:extLst>
          </p:cNvPr>
          <p:cNvSpPr txBox="1"/>
          <p:nvPr/>
        </p:nvSpPr>
        <p:spPr>
          <a:xfrm>
            <a:off x="3002119" y="3897252"/>
            <a:ext cx="1133856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D5518D-9DF0-4557-2ABD-5E41BEBF507B}"/>
              </a:ext>
            </a:extLst>
          </p:cNvPr>
          <p:cNvSpPr txBox="1"/>
          <p:nvPr/>
        </p:nvSpPr>
        <p:spPr>
          <a:xfrm>
            <a:off x="5257800" y="4659252"/>
            <a:ext cx="1143000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</a:t>
            </a:r>
            <a:r>
              <a:rPr lang="en-US" b="1" dirty="0">
                <a:solidFill>
                  <a:srgbClr val="FF0000"/>
                </a:solidFill>
              </a:rPr>
              <a:t>4</a:t>
            </a:r>
            <a:r>
              <a:rPr lang="en-US" dirty="0"/>
              <a:t> …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AD16B-AA4C-0A4B-A572-F5879E98F84D}"/>
              </a:ext>
            </a:extLst>
          </p:cNvPr>
          <p:cNvSpPr txBox="1"/>
          <p:nvPr/>
        </p:nvSpPr>
        <p:spPr>
          <a:xfrm>
            <a:off x="5867400" y="1820067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6 4 5 …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45CE15-4ECB-A21B-F773-9D61825E0754}"/>
              </a:ext>
            </a:extLst>
          </p:cNvPr>
          <p:cNvSpPr txBox="1"/>
          <p:nvPr/>
        </p:nvSpPr>
        <p:spPr>
          <a:xfrm>
            <a:off x="5267396" y="2502132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6 4 5 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2CAA2C-96C3-333F-FAC7-F02288BAAF55}"/>
              </a:ext>
            </a:extLst>
          </p:cNvPr>
          <p:cNvSpPr txBox="1"/>
          <p:nvPr/>
        </p:nvSpPr>
        <p:spPr>
          <a:xfrm>
            <a:off x="5288119" y="3276600"/>
            <a:ext cx="1143000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5</a:t>
            </a:r>
            <a:r>
              <a:rPr lang="en-US" dirty="0"/>
              <a:t> 6 4 5 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81676F-6FB1-C58A-3094-C64A7A1439F4}"/>
              </a:ext>
            </a:extLst>
          </p:cNvPr>
          <p:cNvSpPr txBox="1"/>
          <p:nvPr/>
        </p:nvSpPr>
        <p:spPr>
          <a:xfrm>
            <a:off x="5288119" y="3919715"/>
            <a:ext cx="1143000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5 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661C3D-FDB7-F21D-B1A3-298C9128A13F}"/>
              </a:ext>
            </a:extLst>
          </p:cNvPr>
          <p:cNvSpPr txBox="1"/>
          <p:nvPr/>
        </p:nvSpPr>
        <p:spPr>
          <a:xfrm rot="16200000">
            <a:off x="-66643" y="2649635"/>
            <a:ext cx="16001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3366FF"/>
                </a:solidFill>
              </a:rPr>
              <a:t>Generations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41F12A-9513-EDBD-1BB4-4B7B4FF88031}"/>
              </a:ext>
            </a:extLst>
          </p:cNvPr>
          <p:cNvSpPr txBox="1"/>
          <p:nvPr/>
        </p:nvSpPr>
        <p:spPr>
          <a:xfrm>
            <a:off x="799637" y="919117"/>
            <a:ext cx="407716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Great-great-… grandpa’s Y haplotype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5FB1BE9-99F7-88FA-A67E-97854CDDC5D3}"/>
              </a:ext>
            </a:extLst>
          </p:cNvPr>
          <p:cNvSpPr/>
          <p:nvPr/>
        </p:nvSpPr>
        <p:spPr>
          <a:xfrm>
            <a:off x="1987591" y="1291959"/>
            <a:ext cx="831809" cy="542740"/>
          </a:xfrm>
          <a:custGeom>
            <a:avLst/>
            <a:gdLst>
              <a:gd name="connsiteX0" fmla="*/ 0 w 849507"/>
              <a:gd name="connsiteY0" fmla="*/ 0 h 542740"/>
              <a:gd name="connsiteX1" fmla="*/ 849507 w 849507"/>
              <a:gd name="connsiteY1" fmla="*/ 542740 h 542740"/>
              <a:gd name="connsiteX0" fmla="*/ 0 w 849507"/>
              <a:gd name="connsiteY0" fmla="*/ 0 h 542740"/>
              <a:gd name="connsiteX1" fmla="*/ 849507 w 849507"/>
              <a:gd name="connsiteY1" fmla="*/ 542740 h 542740"/>
              <a:gd name="connsiteX0" fmla="*/ 0 w 831809"/>
              <a:gd name="connsiteY0" fmla="*/ 0 h 542740"/>
              <a:gd name="connsiteX1" fmla="*/ 831809 w 831809"/>
              <a:gd name="connsiteY1" fmla="*/ 542740 h 542740"/>
              <a:gd name="connsiteX0" fmla="*/ 0 w 831809"/>
              <a:gd name="connsiteY0" fmla="*/ 0 h 542740"/>
              <a:gd name="connsiteX1" fmla="*/ 831809 w 831809"/>
              <a:gd name="connsiteY1" fmla="*/ 542740 h 54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1809" h="542740">
                <a:moveTo>
                  <a:pt x="0" y="0"/>
                </a:moveTo>
                <a:cubicBezTo>
                  <a:pt x="129786" y="387390"/>
                  <a:pt x="702024" y="96356"/>
                  <a:pt x="831809" y="542740"/>
                </a:cubicBezTo>
              </a:path>
            </a:pathLst>
          </a:custGeom>
          <a:noFill/>
          <a:ln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02EB55-AC81-96A8-C2B2-C751C796616F}"/>
              </a:ext>
            </a:extLst>
          </p:cNvPr>
          <p:cNvSpPr txBox="1"/>
          <p:nvPr/>
        </p:nvSpPr>
        <p:spPr>
          <a:xfrm>
            <a:off x="1917878" y="5153054"/>
            <a:ext cx="181592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distant cousins</a:t>
            </a:r>
          </a:p>
        </p:txBody>
      </p:sp>
    </p:spTree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5"/>
          <p:cNvGrpSpPr/>
          <p:nvPr/>
        </p:nvGrpSpPr>
        <p:grpSpPr>
          <a:xfrm>
            <a:off x="4932795" y="578227"/>
            <a:ext cx="3456825" cy="5289173"/>
            <a:chOff x="4912475" y="578227"/>
            <a:chExt cx="3456825" cy="5289173"/>
          </a:xfrm>
        </p:grpSpPr>
        <p:sp>
          <p:nvSpPr>
            <p:cNvPr id="72" name="Rounded Rectangle 71"/>
            <p:cNvSpPr/>
            <p:nvPr/>
          </p:nvSpPr>
          <p:spPr>
            <a:xfrm>
              <a:off x="4912475" y="578227"/>
              <a:ext cx="1348625" cy="672346"/>
            </a:xfrm>
            <a:prstGeom prst="roundRect">
              <a:avLst/>
            </a:prstGeom>
            <a:solidFill>
              <a:srgbClr val="3366FF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ounded Rectangle 56"/>
            <p:cNvSpPr/>
            <p:nvPr/>
          </p:nvSpPr>
          <p:spPr>
            <a:xfrm>
              <a:off x="4912475" y="5195054"/>
              <a:ext cx="1348625" cy="672346"/>
            </a:xfrm>
            <a:prstGeom prst="roundRect">
              <a:avLst/>
            </a:prstGeom>
            <a:solidFill>
              <a:srgbClr val="3366FF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 83"/>
            <p:cNvSpPr/>
            <p:nvPr/>
          </p:nvSpPr>
          <p:spPr>
            <a:xfrm>
              <a:off x="6299200" y="901700"/>
              <a:ext cx="2070100" cy="4610100"/>
            </a:xfrm>
            <a:custGeom>
              <a:avLst/>
              <a:gdLst>
                <a:gd name="connsiteX0" fmla="*/ 0 w 2070100"/>
                <a:gd name="connsiteY0" fmla="*/ 0 h 4610100"/>
                <a:gd name="connsiteX1" fmla="*/ 2070100 w 2070100"/>
                <a:gd name="connsiteY1" fmla="*/ 2844800 h 4610100"/>
                <a:gd name="connsiteX2" fmla="*/ 0 w 2070100"/>
                <a:gd name="connsiteY2" fmla="*/ 4610100 h 4610100"/>
                <a:gd name="connsiteX0" fmla="*/ 0 w 2070100"/>
                <a:gd name="connsiteY0" fmla="*/ 0 h 4610100"/>
                <a:gd name="connsiteX1" fmla="*/ 2070100 w 2070100"/>
                <a:gd name="connsiteY1" fmla="*/ 2844800 h 4610100"/>
                <a:gd name="connsiteX2" fmla="*/ 0 w 2070100"/>
                <a:gd name="connsiteY2" fmla="*/ 4610100 h 4610100"/>
                <a:gd name="connsiteX0" fmla="*/ 0 w 2070100"/>
                <a:gd name="connsiteY0" fmla="*/ 0 h 4610100"/>
                <a:gd name="connsiteX1" fmla="*/ 2070100 w 2070100"/>
                <a:gd name="connsiteY1" fmla="*/ 2844800 h 4610100"/>
                <a:gd name="connsiteX2" fmla="*/ 0 w 2070100"/>
                <a:gd name="connsiteY2" fmla="*/ 4610100 h 461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0100" h="4610100">
                  <a:moveTo>
                    <a:pt x="0" y="0"/>
                  </a:moveTo>
                  <a:cubicBezTo>
                    <a:pt x="2012950" y="276225"/>
                    <a:pt x="2070100" y="2076450"/>
                    <a:pt x="2070100" y="2844800"/>
                  </a:cubicBezTo>
                  <a:cubicBezTo>
                    <a:pt x="2070100" y="3613150"/>
                    <a:pt x="1466850" y="4372123"/>
                    <a:pt x="0" y="4610100"/>
                  </a:cubicBezTo>
                </a:path>
              </a:pathLst>
            </a:custGeom>
            <a:ln w="38100">
              <a:solidFill>
                <a:schemeClr val="accent6">
                  <a:lumMod val="50000"/>
                </a:schemeClr>
              </a:solidFill>
              <a:prstDash val="sysDot"/>
              <a:headEnd type="stealth" w="lg" len="lg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675880" y="3276600"/>
              <a:ext cx="562975" cy="400110"/>
            </a:xfrm>
            <a:prstGeom prst="rect">
              <a:avLst/>
            </a:prstGeom>
            <a:noFill/>
            <a:ln>
              <a:solidFill>
                <a:srgbClr val="99FF99">
                  <a:alpha val="41961"/>
                </a:srgbClr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/>
                <a:t>IBS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3975279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Identity by State – closer look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" y="1459339"/>
            <a:ext cx="2771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MRCA (Most recent common ancestor)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6200" y="5086290"/>
            <a:ext cx="3417950" cy="1524000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304800" y="5869632"/>
            <a:ext cx="29697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IBS (Identical by State)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57400" y="5109865"/>
            <a:ext cx="1143000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33400" y="5235337"/>
            <a:ext cx="1143000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</a:t>
            </a:r>
            <a:r>
              <a:rPr lang="en-US" b="1" dirty="0">
                <a:solidFill>
                  <a:srgbClr val="FF0000"/>
                </a:solidFill>
              </a:rPr>
              <a:t>4</a:t>
            </a:r>
            <a:r>
              <a:rPr lang="en-US" dirty="0"/>
              <a:t> …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058714" y="699458"/>
            <a:ext cx="1143000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   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058714" y="1215365"/>
            <a:ext cx="1143000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</a:t>
            </a:r>
            <a:r>
              <a:rPr lang="en-US" b="1" dirty="0">
                <a:solidFill>
                  <a:srgbClr val="FF0000"/>
                </a:solidFill>
              </a:rPr>
              <a:t>5</a:t>
            </a:r>
            <a:r>
              <a:rPr lang="en-US" dirty="0"/>
              <a:t> …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058714" y="1720220"/>
            <a:ext cx="1143000" cy="369332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5 …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058714" y="2175803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6</a:t>
            </a:r>
            <a:r>
              <a:rPr lang="en-US" dirty="0"/>
              <a:t> 6 4 5 …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058714" y="2706355"/>
            <a:ext cx="1143000" cy="36933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6 6 4 5 …</a:t>
            </a:r>
          </a:p>
        </p:txBody>
      </p:sp>
      <p:grpSp>
        <p:nvGrpSpPr>
          <p:cNvPr id="4" name="Group 85"/>
          <p:cNvGrpSpPr/>
          <p:nvPr/>
        </p:nvGrpSpPr>
        <p:grpSpPr>
          <a:xfrm>
            <a:off x="5058714" y="3249190"/>
            <a:ext cx="1143000" cy="1760042"/>
            <a:chOff x="7543800" y="3006932"/>
            <a:chExt cx="1143000" cy="1760042"/>
          </a:xfrm>
        </p:grpSpPr>
        <p:sp>
          <p:nvSpPr>
            <p:cNvPr id="80" name="TextBox 79"/>
            <p:cNvSpPr txBox="1"/>
            <p:nvPr/>
          </p:nvSpPr>
          <p:spPr>
            <a:xfrm>
              <a:off x="7543800" y="3006932"/>
              <a:ext cx="1143000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6 6 4 </a:t>
              </a:r>
              <a:r>
                <a:rPr lang="en-US" b="1" dirty="0">
                  <a:solidFill>
                    <a:srgbClr val="FF0000"/>
                  </a:solidFill>
                </a:rPr>
                <a:t>4</a:t>
              </a:r>
              <a:r>
                <a:rPr lang="en-US" dirty="0"/>
                <a:t> …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543800" y="4397642"/>
              <a:ext cx="1143000" cy="369332"/>
            </a:xfrm>
            <a:prstGeom prst="rect">
              <a:avLst/>
            </a:prstGeom>
            <a:solidFill>
              <a:srgbClr val="99FFCC"/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5</a:t>
              </a:r>
              <a:r>
                <a:rPr lang="en-US" dirty="0"/>
                <a:t> 6 4 4 …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543800" y="3710225"/>
              <a:ext cx="1143000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 6 4 4 …</a:t>
              </a: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5058714" y="5328548"/>
            <a:ext cx="1143000" cy="369332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5 6 4 4 …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533400" y="2362200"/>
            <a:ext cx="2667000" cy="2873137"/>
            <a:chOff x="533400" y="2362200"/>
            <a:chExt cx="2667000" cy="2873137"/>
          </a:xfrm>
        </p:grpSpPr>
        <p:sp>
          <p:nvSpPr>
            <p:cNvPr id="44" name="TextBox 43"/>
            <p:cNvSpPr txBox="1"/>
            <p:nvPr/>
          </p:nvSpPr>
          <p:spPr>
            <a:xfrm>
              <a:off x="1219200" y="2362200"/>
              <a:ext cx="1143000" cy="3693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 6 4 5 …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33400" y="3078162"/>
              <a:ext cx="1143000" cy="3693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 6 4 5 …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33400" y="3810000"/>
              <a:ext cx="1143000" cy="369332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5</a:t>
              </a:r>
              <a:r>
                <a:rPr lang="en-US" dirty="0"/>
                <a:t> 6 4 5 …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57400" y="3030507"/>
              <a:ext cx="1143000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6 6 4 </a:t>
              </a:r>
              <a:r>
                <a:rPr lang="en-US" b="1" dirty="0">
                  <a:solidFill>
                    <a:srgbClr val="FF0000"/>
                  </a:solidFill>
                </a:rPr>
                <a:t>4</a:t>
              </a:r>
              <a:r>
                <a:rPr lang="en-US" dirty="0"/>
                <a:t> …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57400" y="4421217"/>
              <a:ext cx="1143000" cy="369332"/>
            </a:xfrm>
            <a:prstGeom prst="rect">
              <a:avLst/>
            </a:prstGeom>
            <a:solidFill>
              <a:srgbClr val="99FFCC"/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</a:rPr>
                <a:t>5</a:t>
              </a:r>
              <a:r>
                <a:rPr lang="en-US" dirty="0"/>
                <a:t> 6 4 4 …</a:t>
              </a:r>
            </a:p>
          </p:txBody>
        </p:sp>
        <p:cxnSp>
          <p:nvCxnSpPr>
            <p:cNvPr id="50" name="Straight Arrow Connector 49"/>
            <p:cNvCxnSpPr/>
            <p:nvPr/>
          </p:nvCxnSpPr>
          <p:spPr>
            <a:xfrm flipH="1">
              <a:off x="1066800" y="2762310"/>
              <a:ext cx="152400" cy="31423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>
              <a:off x="706120" y="3478272"/>
              <a:ext cx="0" cy="34116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2590800" y="3430617"/>
              <a:ext cx="0" cy="31423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Arrow Connector 53"/>
            <p:cNvCxnSpPr/>
            <p:nvPr/>
          </p:nvCxnSpPr>
          <p:spPr>
            <a:xfrm>
              <a:off x="2231194" y="4106982"/>
              <a:ext cx="0" cy="31423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2057400" y="3733800"/>
              <a:ext cx="1143000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6 6 4 4 …</a:t>
              </a: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>
              <a:off x="1066800" y="4219545"/>
              <a:ext cx="0" cy="31423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533400" y="4495800"/>
              <a:ext cx="1143000" cy="369332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5 6 4 5 …</a:t>
              </a:r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>
              <a:off x="2590800" y="4821327"/>
              <a:ext cx="0" cy="314235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>
              <a:off x="1270000" y="4921102"/>
              <a:ext cx="0" cy="314235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Freeform 87"/>
            <p:cNvSpPr/>
            <p:nvPr/>
          </p:nvSpPr>
          <p:spPr>
            <a:xfrm>
              <a:off x="2286000" y="2588924"/>
              <a:ext cx="596721" cy="424330"/>
            </a:xfrm>
            <a:custGeom>
              <a:avLst/>
              <a:gdLst>
                <a:gd name="connsiteX0" fmla="*/ 0 w 309093"/>
                <a:gd name="connsiteY0" fmla="*/ 0 h 206062"/>
                <a:gd name="connsiteX1" fmla="*/ 309093 w 309093"/>
                <a:gd name="connsiteY1" fmla="*/ 206062 h 206062"/>
                <a:gd name="connsiteX0" fmla="*/ 0 w 323389"/>
                <a:gd name="connsiteY0" fmla="*/ 128055 h 334117"/>
                <a:gd name="connsiteX1" fmla="*/ 309093 w 323389"/>
                <a:gd name="connsiteY1" fmla="*/ 334117 h 334117"/>
                <a:gd name="connsiteX0" fmla="*/ 0 w 323389"/>
                <a:gd name="connsiteY0" fmla="*/ 142376 h 348438"/>
                <a:gd name="connsiteX1" fmla="*/ 309093 w 323389"/>
                <a:gd name="connsiteY1" fmla="*/ 348438 h 34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3389" h="348438">
                  <a:moveTo>
                    <a:pt x="0" y="142376"/>
                  </a:moveTo>
                  <a:cubicBezTo>
                    <a:pt x="232189" y="0"/>
                    <a:pt x="323389" y="14321"/>
                    <a:pt x="309093" y="348438"/>
                  </a:cubicBezTo>
                </a:path>
              </a:pathLst>
            </a:custGeom>
            <a:ln w="38100">
              <a:solidFill>
                <a:srgbClr val="FF0000"/>
              </a:solidFill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4673600" y="1659896"/>
            <a:ext cx="730062" cy="3380115"/>
            <a:chOff x="6189208" y="1417638"/>
            <a:chExt cx="730062" cy="3380115"/>
          </a:xfrm>
        </p:grpSpPr>
        <p:sp>
          <p:nvSpPr>
            <p:cNvPr id="90" name="Oval 89"/>
            <p:cNvSpPr/>
            <p:nvPr/>
          </p:nvSpPr>
          <p:spPr>
            <a:xfrm>
              <a:off x="6614470" y="3710225"/>
              <a:ext cx="304800" cy="1087528"/>
            </a:xfrm>
            <a:prstGeom prst="ellipse">
              <a:avLst/>
            </a:pr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6599722" y="1417638"/>
              <a:ext cx="304800" cy="1020762"/>
            </a:xfrm>
            <a:prstGeom prst="ellipse">
              <a:avLst/>
            </a:pr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6189208" y="1528812"/>
              <a:ext cx="423347" cy="3104148"/>
            </a:xfrm>
            <a:custGeom>
              <a:avLst/>
              <a:gdLst>
                <a:gd name="connsiteX0" fmla="*/ 364156 w 364156"/>
                <a:gd name="connsiteY0" fmla="*/ 2715929 h 3104148"/>
                <a:gd name="connsiteX1" fmla="*/ 75398 w 364156"/>
                <a:gd name="connsiteY1" fmla="*/ 2715929 h 3104148"/>
                <a:gd name="connsiteX2" fmla="*/ 46522 w 364156"/>
                <a:gd name="connsiteY2" fmla="*/ 386615 h 3104148"/>
                <a:gd name="connsiteX3" fmla="*/ 354530 w 364156"/>
                <a:gd name="connsiteY3" fmla="*/ 396241 h 3104148"/>
                <a:gd name="connsiteX0" fmla="*/ 364156 w 364156"/>
                <a:gd name="connsiteY0" fmla="*/ 2715929 h 3104148"/>
                <a:gd name="connsiteX1" fmla="*/ 75398 w 364156"/>
                <a:gd name="connsiteY1" fmla="*/ 2715929 h 3104148"/>
                <a:gd name="connsiteX2" fmla="*/ 46522 w 364156"/>
                <a:gd name="connsiteY2" fmla="*/ 386615 h 3104148"/>
                <a:gd name="connsiteX3" fmla="*/ 354530 w 364156"/>
                <a:gd name="connsiteY3" fmla="*/ 396241 h 3104148"/>
                <a:gd name="connsiteX0" fmla="*/ 423347 w 423347"/>
                <a:gd name="connsiteY0" fmla="*/ 2715929 h 3104148"/>
                <a:gd name="connsiteX1" fmla="*/ 134589 w 423347"/>
                <a:gd name="connsiteY1" fmla="*/ 2715929 h 3104148"/>
                <a:gd name="connsiteX2" fmla="*/ 105713 w 423347"/>
                <a:gd name="connsiteY2" fmla="*/ 386615 h 3104148"/>
                <a:gd name="connsiteX3" fmla="*/ 413721 w 423347"/>
                <a:gd name="connsiteY3" fmla="*/ 396241 h 3104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347" h="3104148">
                  <a:moveTo>
                    <a:pt x="423347" y="2715929"/>
                  </a:moveTo>
                  <a:cubicBezTo>
                    <a:pt x="154435" y="2754458"/>
                    <a:pt x="187528" y="3104148"/>
                    <a:pt x="134589" y="2715929"/>
                  </a:cubicBezTo>
                  <a:cubicBezTo>
                    <a:pt x="81650" y="2327710"/>
                    <a:pt x="59191" y="773230"/>
                    <a:pt x="105713" y="386615"/>
                  </a:cubicBezTo>
                  <a:cubicBezTo>
                    <a:pt x="152235" y="0"/>
                    <a:pt x="0" y="397654"/>
                    <a:pt x="413721" y="396241"/>
                  </a:cubicBezTo>
                </a:path>
              </a:pathLst>
            </a:custGeom>
            <a:ln w="25400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5598112" y="676922"/>
            <a:ext cx="677281" cy="2963500"/>
            <a:chOff x="7162799" y="443542"/>
            <a:chExt cx="677281" cy="2963500"/>
          </a:xfrm>
        </p:grpSpPr>
        <p:sp>
          <p:nvSpPr>
            <p:cNvPr id="59" name="Oval 58"/>
            <p:cNvSpPr/>
            <p:nvPr/>
          </p:nvSpPr>
          <p:spPr>
            <a:xfrm flipH="1">
              <a:off x="7162799" y="2493872"/>
              <a:ext cx="297665" cy="91317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 flipH="1">
              <a:off x="7177202" y="443542"/>
              <a:ext cx="297665" cy="92967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 flipH="1">
              <a:off x="7474867" y="603890"/>
              <a:ext cx="365213" cy="2540283"/>
            </a:xfrm>
            <a:custGeom>
              <a:avLst/>
              <a:gdLst>
                <a:gd name="connsiteX0" fmla="*/ 364156 w 364156"/>
                <a:gd name="connsiteY0" fmla="*/ 2715929 h 3104148"/>
                <a:gd name="connsiteX1" fmla="*/ 75398 w 364156"/>
                <a:gd name="connsiteY1" fmla="*/ 2715929 h 3104148"/>
                <a:gd name="connsiteX2" fmla="*/ 46522 w 364156"/>
                <a:gd name="connsiteY2" fmla="*/ 386615 h 3104148"/>
                <a:gd name="connsiteX3" fmla="*/ 354530 w 364156"/>
                <a:gd name="connsiteY3" fmla="*/ 396241 h 3104148"/>
                <a:gd name="connsiteX0" fmla="*/ 365760 w 365760"/>
                <a:gd name="connsiteY0" fmla="*/ 2718622 h 3106841"/>
                <a:gd name="connsiteX1" fmla="*/ 77002 w 365760"/>
                <a:gd name="connsiteY1" fmla="*/ 2718622 h 3106841"/>
                <a:gd name="connsiteX2" fmla="*/ 48126 w 365760"/>
                <a:gd name="connsiteY2" fmla="*/ 389308 h 3106841"/>
                <a:gd name="connsiteX3" fmla="*/ 365760 w 365760"/>
                <a:gd name="connsiteY3" fmla="*/ 382770 h 3106841"/>
                <a:gd name="connsiteX0" fmla="*/ 365760 w 365760"/>
                <a:gd name="connsiteY0" fmla="*/ 2718623 h 3106842"/>
                <a:gd name="connsiteX1" fmla="*/ 77002 w 365760"/>
                <a:gd name="connsiteY1" fmla="*/ 2718623 h 3106842"/>
                <a:gd name="connsiteX2" fmla="*/ 48126 w 365760"/>
                <a:gd name="connsiteY2" fmla="*/ 389309 h 3106842"/>
                <a:gd name="connsiteX3" fmla="*/ 365760 w 365760"/>
                <a:gd name="connsiteY3" fmla="*/ 382771 h 3106842"/>
                <a:gd name="connsiteX0" fmla="*/ 373968 w 373968"/>
                <a:gd name="connsiteY0" fmla="*/ 2866358 h 3131464"/>
                <a:gd name="connsiteX1" fmla="*/ 77002 w 373968"/>
                <a:gd name="connsiteY1" fmla="*/ 2718623 h 3131464"/>
                <a:gd name="connsiteX2" fmla="*/ 48126 w 373968"/>
                <a:gd name="connsiteY2" fmla="*/ 389309 h 3131464"/>
                <a:gd name="connsiteX3" fmla="*/ 365760 w 373968"/>
                <a:gd name="connsiteY3" fmla="*/ 382771 h 3131464"/>
                <a:gd name="connsiteX0" fmla="*/ 373968 w 373968"/>
                <a:gd name="connsiteY0" fmla="*/ 2866358 h 3131464"/>
                <a:gd name="connsiteX1" fmla="*/ 77002 w 373968"/>
                <a:gd name="connsiteY1" fmla="*/ 2718623 h 3131464"/>
                <a:gd name="connsiteX2" fmla="*/ 48126 w 373968"/>
                <a:gd name="connsiteY2" fmla="*/ 389309 h 3131464"/>
                <a:gd name="connsiteX3" fmla="*/ 365760 w 373968"/>
                <a:gd name="connsiteY3" fmla="*/ 382771 h 313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3968" h="3131464">
                  <a:moveTo>
                    <a:pt x="373968" y="2866358"/>
                  </a:moveTo>
                  <a:cubicBezTo>
                    <a:pt x="172886" y="2827016"/>
                    <a:pt x="131309" y="3131464"/>
                    <a:pt x="77002" y="2718623"/>
                  </a:cubicBezTo>
                  <a:cubicBezTo>
                    <a:pt x="22695" y="2305782"/>
                    <a:pt x="0" y="778618"/>
                    <a:pt x="48126" y="389309"/>
                  </a:cubicBezTo>
                  <a:cubicBezTo>
                    <a:pt x="96252" y="0"/>
                    <a:pt x="109945" y="380806"/>
                    <a:pt x="365760" y="382771"/>
                  </a:cubicBezTo>
                </a:path>
              </a:pathLst>
            </a:custGeom>
            <a:ln w="381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3505200" y="3144173"/>
            <a:ext cx="121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Unwind time …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324600" y="1615475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 pairs of cancelling mutations. </a:t>
            </a:r>
          </a:p>
        </p:txBody>
      </p:sp>
      <p:cxnSp>
        <p:nvCxnSpPr>
          <p:cNvPr id="73" name="Straight Arrow Connector 72"/>
          <p:cNvCxnSpPr>
            <a:stCxn id="44" idx="3"/>
            <a:endCxn id="79" idx="1"/>
          </p:cNvCxnSpPr>
          <p:nvPr/>
        </p:nvCxnSpPr>
        <p:spPr>
          <a:xfrm>
            <a:off x="2362200" y="2546866"/>
            <a:ext cx="2696514" cy="34415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300"/>
                            </p:stCondLst>
                            <p:childTnLst>
                              <p:par>
                                <p:cTn id="34" presetID="2" presetClass="entr" presetSubtype="12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2" presetClass="entr" presetSubtype="12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12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3" grpId="0" animBg="1"/>
      <p:bldP spid="70" grpId="0"/>
      <p:bldP spid="71" grpId="0" uiExpand="1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914400" y="3830848"/>
            <a:ext cx="3429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2" name="Rounded Rectangle 71"/>
          <p:cNvSpPr/>
          <p:nvPr/>
        </p:nvSpPr>
        <p:spPr>
          <a:xfrm>
            <a:off x="6157202" y="1248180"/>
            <a:ext cx="1417320" cy="672346"/>
          </a:xfrm>
          <a:prstGeom prst="roundRect">
            <a:avLst/>
          </a:prstGeom>
          <a:solidFill>
            <a:srgbClr val="3366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ounded Rectangle 56"/>
          <p:cNvSpPr/>
          <p:nvPr/>
        </p:nvSpPr>
        <p:spPr>
          <a:xfrm>
            <a:off x="6157202" y="5865007"/>
            <a:ext cx="1417320" cy="672346"/>
          </a:xfrm>
          <a:prstGeom prst="roundRect">
            <a:avLst/>
          </a:prstGeom>
          <a:solidFill>
            <a:srgbClr val="3366FF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 83"/>
          <p:cNvSpPr/>
          <p:nvPr/>
        </p:nvSpPr>
        <p:spPr>
          <a:xfrm>
            <a:off x="7554088" y="1571653"/>
            <a:ext cx="1255060" cy="4610100"/>
          </a:xfrm>
          <a:custGeom>
            <a:avLst/>
            <a:gdLst>
              <a:gd name="connsiteX0" fmla="*/ 0 w 2070100"/>
              <a:gd name="connsiteY0" fmla="*/ 0 h 4610100"/>
              <a:gd name="connsiteX1" fmla="*/ 2070100 w 2070100"/>
              <a:gd name="connsiteY1" fmla="*/ 2844800 h 4610100"/>
              <a:gd name="connsiteX2" fmla="*/ 0 w 2070100"/>
              <a:gd name="connsiteY2" fmla="*/ 4610100 h 4610100"/>
              <a:gd name="connsiteX0" fmla="*/ 0 w 2070100"/>
              <a:gd name="connsiteY0" fmla="*/ 0 h 4610100"/>
              <a:gd name="connsiteX1" fmla="*/ 2070100 w 2070100"/>
              <a:gd name="connsiteY1" fmla="*/ 2844800 h 4610100"/>
              <a:gd name="connsiteX2" fmla="*/ 0 w 2070100"/>
              <a:gd name="connsiteY2" fmla="*/ 4610100 h 4610100"/>
              <a:gd name="connsiteX0" fmla="*/ 0 w 2070100"/>
              <a:gd name="connsiteY0" fmla="*/ 0 h 4610100"/>
              <a:gd name="connsiteX1" fmla="*/ 2070100 w 2070100"/>
              <a:gd name="connsiteY1" fmla="*/ 2844800 h 4610100"/>
              <a:gd name="connsiteX2" fmla="*/ 0 w 2070100"/>
              <a:gd name="connsiteY2" fmla="*/ 4610100 h 461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70100" h="4610100">
                <a:moveTo>
                  <a:pt x="0" y="0"/>
                </a:moveTo>
                <a:cubicBezTo>
                  <a:pt x="2012950" y="276225"/>
                  <a:pt x="2070100" y="2076450"/>
                  <a:pt x="2070100" y="2844800"/>
                </a:cubicBezTo>
                <a:cubicBezTo>
                  <a:pt x="2070100" y="3613150"/>
                  <a:pt x="1466850" y="4372123"/>
                  <a:pt x="0" y="4610100"/>
                </a:cubicBezTo>
              </a:path>
            </a:pathLst>
          </a:custGeom>
          <a:ln w="38100">
            <a:solidFill>
              <a:schemeClr val="accent6">
                <a:lumMod val="50000"/>
              </a:schemeClr>
            </a:solidFill>
            <a:prstDash val="sysDot"/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8229600" y="3729335"/>
            <a:ext cx="569388" cy="461665"/>
          </a:xfrm>
          <a:prstGeom prst="rect">
            <a:avLst/>
          </a:prstGeom>
          <a:noFill/>
          <a:ln>
            <a:solidFill>
              <a:srgbClr val="99FF99">
                <a:alpha val="41961"/>
              </a:srgb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IBS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dirty="0"/>
              <a:t>Y haplotype match condition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303442" y="1369411"/>
            <a:ext cx="1143000" cy="400110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 6 4 4 …   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303442" y="1885318"/>
            <a:ext cx="1143000" cy="40011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5 6 4 </a:t>
            </a:r>
            <a:r>
              <a:rPr lang="en-US" sz="2000" b="1" dirty="0">
                <a:solidFill>
                  <a:srgbClr val="FF0000"/>
                </a:solidFill>
              </a:rPr>
              <a:t>5</a:t>
            </a:r>
            <a:r>
              <a:rPr lang="en-US" sz="2000" dirty="0"/>
              <a:t> …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6303442" y="2390173"/>
            <a:ext cx="1143000" cy="40011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 6 4 5 …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303442" y="2845756"/>
            <a:ext cx="1143000" cy="40011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6</a:t>
            </a:r>
            <a:r>
              <a:rPr lang="en-US" sz="2000" dirty="0"/>
              <a:t> 6 4 5 …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324600" y="3376308"/>
            <a:ext cx="1143000" cy="40011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6 6 4 5 …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6303442" y="3919143"/>
            <a:ext cx="1143000" cy="1790820"/>
            <a:chOff x="6303442" y="3919143"/>
            <a:chExt cx="1143000" cy="1790820"/>
          </a:xfrm>
        </p:grpSpPr>
        <p:sp>
          <p:nvSpPr>
            <p:cNvPr id="80" name="TextBox 79"/>
            <p:cNvSpPr txBox="1"/>
            <p:nvPr/>
          </p:nvSpPr>
          <p:spPr>
            <a:xfrm>
              <a:off x="6303442" y="3919143"/>
              <a:ext cx="1143000" cy="40011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6 6 4 </a:t>
              </a:r>
              <a:r>
                <a:rPr lang="en-US" sz="2000" b="1" dirty="0">
                  <a:solidFill>
                    <a:srgbClr val="FF0000"/>
                  </a:solidFill>
                </a:rPr>
                <a:t>4</a:t>
              </a:r>
              <a:r>
                <a:rPr lang="en-US" sz="2000" dirty="0"/>
                <a:t> …</a:t>
              </a:r>
              <a:endParaRPr lang="en-US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303442" y="5309853"/>
              <a:ext cx="1143000" cy="400110"/>
            </a:xfrm>
            <a:prstGeom prst="rect">
              <a:avLst/>
            </a:prstGeom>
            <a:solidFill>
              <a:srgbClr val="99FFCC"/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0000"/>
                  </a:solidFill>
                </a:rPr>
                <a:t>5</a:t>
              </a:r>
              <a:r>
                <a:rPr lang="en-US" sz="2000" dirty="0"/>
                <a:t> 6 4 4 …</a:t>
              </a: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303442" y="4622436"/>
              <a:ext cx="1143000" cy="40011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/>
                <a:t>6 6 4 4 …</a:t>
              </a:r>
            </a:p>
          </p:txBody>
        </p:sp>
      </p:grpSp>
      <p:sp>
        <p:nvSpPr>
          <p:cNvPr id="83" name="TextBox 82"/>
          <p:cNvSpPr txBox="1"/>
          <p:nvPr/>
        </p:nvSpPr>
        <p:spPr>
          <a:xfrm>
            <a:off x="6303442" y="5998501"/>
            <a:ext cx="1143000" cy="400110"/>
          </a:xfrm>
          <a:prstGeom prst="rect">
            <a:avLst/>
          </a:prstGeom>
          <a:solidFill>
            <a:srgbClr val="99FFCC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5 6 4 4 …</a:t>
            </a:r>
          </a:p>
        </p:txBody>
      </p:sp>
      <p:grpSp>
        <p:nvGrpSpPr>
          <p:cNvPr id="6" name="Group 67"/>
          <p:cNvGrpSpPr/>
          <p:nvPr/>
        </p:nvGrpSpPr>
        <p:grpSpPr>
          <a:xfrm>
            <a:off x="5975538" y="2329849"/>
            <a:ext cx="730062" cy="3380115"/>
            <a:chOff x="6189208" y="1417638"/>
            <a:chExt cx="730062" cy="3380115"/>
          </a:xfrm>
        </p:grpSpPr>
        <p:sp>
          <p:nvSpPr>
            <p:cNvPr id="90" name="Oval 89"/>
            <p:cNvSpPr/>
            <p:nvPr/>
          </p:nvSpPr>
          <p:spPr>
            <a:xfrm>
              <a:off x="6614470" y="3710225"/>
              <a:ext cx="304800" cy="1087528"/>
            </a:xfrm>
            <a:prstGeom prst="ellipse">
              <a:avLst/>
            </a:pr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6599722" y="1417638"/>
              <a:ext cx="304800" cy="1020762"/>
            </a:xfrm>
            <a:prstGeom prst="ellipse">
              <a:avLst/>
            </a:prstGeom>
            <a:noFill/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Freeform 92"/>
            <p:cNvSpPr/>
            <p:nvPr/>
          </p:nvSpPr>
          <p:spPr>
            <a:xfrm>
              <a:off x="6189208" y="1528812"/>
              <a:ext cx="423347" cy="3104148"/>
            </a:xfrm>
            <a:custGeom>
              <a:avLst/>
              <a:gdLst>
                <a:gd name="connsiteX0" fmla="*/ 364156 w 364156"/>
                <a:gd name="connsiteY0" fmla="*/ 2715929 h 3104148"/>
                <a:gd name="connsiteX1" fmla="*/ 75398 w 364156"/>
                <a:gd name="connsiteY1" fmla="*/ 2715929 h 3104148"/>
                <a:gd name="connsiteX2" fmla="*/ 46522 w 364156"/>
                <a:gd name="connsiteY2" fmla="*/ 386615 h 3104148"/>
                <a:gd name="connsiteX3" fmla="*/ 354530 w 364156"/>
                <a:gd name="connsiteY3" fmla="*/ 396241 h 3104148"/>
                <a:gd name="connsiteX0" fmla="*/ 364156 w 364156"/>
                <a:gd name="connsiteY0" fmla="*/ 2715929 h 3104148"/>
                <a:gd name="connsiteX1" fmla="*/ 75398 w 364156"/>
                <a:gd name="connsiteY1" fmla="*/ 2715929 h 3104148"/>
                <a:gd name="connsiteX2" fmla="*/ 46522 w 364156"/>
                <a:gd name="connsiteY2" fmla="*/ 386615 h 3104148"/>
                <a:gd name="connsiteX3" fmla="*/ 354530 w 364156"/>
                <a:gd name="connsiteY3" fmla="*/ 396241 h 3104148"/>
                <a:gd name="connsiteX0" fmla="*/ 423347 w 423347"/>
                <a:gd name="connsiteY0" fmla="*/ 2715929 h 3104148"/>
                <a:gd name="connsiteX1" fmla="*/ 134589 w 423347"/>
                <a:gd name="connsiteY1" fmla="*/ 2715929 h 3104148"/>
                <a:gd name="connsiteX2" fmla="*/ 105713 w 423347"/>
                <a:gd name="connsiteY2" fmla="*/ 386615 h 3104148"/>
                <a:gd name="connsiteX3" fmla="*/ 413721 w 423347"/>
                <a:gd name="connsiteY3" fmla="*/ 396241 h 3104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3347" h="3104148">
                  <a:moveTo>
                    <a:pt x="423347" y="2715929"/>
                  </a:moveTo>
                  <a:cubicBezTo>
                    <a:pt x="154435" y="2754458"/>
                    <a:pt x="187528" y="3104148"/>
                    <a:pt x="134589" y="2715929"/>
                  </a:cubicBezTo>
                  <a:cubicBezTo>
                    <a:pt x="81650" y="2327710"/>
                    <a:pt x="59191" y="773230"/>
                    <a:pt x="105713" y="386615"/>
                  </a:cubicBezTo>
                  <a:cubicBezTo>
                    <a:pt x="152235" y="0"/>
                    <a:pt x="0" y="397654"/>
                    <a:pt x="413721" y="396241"/>
                  </a:cubicBezTo>
                </a:path>
              </a:pathLst>
            </a:custGeom>
            <a:ln w="25400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Oval 58"/>
          <p:cNvSpPr/>
          <p:nvPr/>
        </p:nvSpPr>
        <p:spPr>
          <a:xfrm flipH="1">
            <a:off x="7045989" y="3389755"/>
            <a:ext cx="244719" cy="91317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 flipH="1">
            <a:off x="7026728" y="1355753"/>
            <a:ext cx="244719" cy="92967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7167348" y="1516101"/>
            <a:ext cx="605051" cy="2540283"/>
          </a:xfrm>
          <a:custGeom>
            <a:avLst/>
            <a:gdLst>
              <a:gd name="connsiteX0" fmla="*/ 364156 w 364156"/>
              <a:gd name="connsiteY0" fmla="*/ 2715929 h 3104148"/>
              <a:gd name="connsiteX1" fmla="*/ 75398 w 364156"/>
              <a:gd name="connsiteY1" fmla="*/ 2715929 h 3104148"/>
              <a:gd name="connsiteX2" fmla="*/ 46522 w 364156"/>
              <a:gd name="connsiteY2" fmla="*/ 386615 h 3104148"/>
              <a:gd name="connsiteX3" fmla="*/ 354530 w 364156"/>
              <a:gd name="connsiteY3" fmla="*/ 396241 h 3104148"/>
              <a:gd name="connsiteX0" fmla="*/ 365760 w 365760"/>
              <a:gd name="connsiteY0" fmla="*/ 2718622 h 3106841"/>
              <a:gd name="connsiteX1" fmla="*/ 77002 w 365760"/>
              <a:gd name="connsiteY1" fmla="*/ 2718622 h 3106841"/>
              <a:gd name="connsiteX2" fmla="*/ 48126 w 365760"/>
              <a:gd name="connsiteY2" fmla="*/ 389308 h 3106841"/>
              <a:gd name="connsiteX3" fmla="*/ 365760 w 365760"/>
              <a:gd name="connsiteY3" fmla="*/ 382770 h 3106841"/>
              <a:gd name="connsiteX0" fmla="*/ 365760 w 365760"/>
              <a:gd name="connsiteY0" fmla="*/ 2718623 h 3106842"/>
              <a:gd name="connsiteX1" fmla="*/ 77002 w 365760"/>
              <a:gd name="connsiteY1" fmla="*/ 2718623 h 3106842"/>
              <a:gd name="connsiteX2" fmla="*/ 48126 w 365760"/>
              <a:gd name="connsiteY2" fmla="*/ 389309 h 3106842"/>
              <a:gd name="connsiteX3" fmla="*/ 365760 w 365760"/>
              <a:gd name="connsiteY3" fmla="*/ 382771 h 3106842"/>
              <a:gd name="connsiteX0" fmla="*/ 373968 w 373968"/>
              <a:gd name="connsiteY0" fmla="*/ 2866358 h 3131464"/>
              <a:gd name="connsiteX1" fmla="*/ 77002 w 373968"/>
              <a:gd name="connsiteY1" fmla="*/ 2718623 h 3131464"/>
              <a:gd name="connsiteX2" fmla="*/ 48126 w 373968"/>
              <a:gd name="connsiteY2" fmla="*/ 389309 h 3131464"/>
              <a:gd name="connsiteX3" fmla="*/ 365760 w 373968"/>
              <a:gd name="connsiteY3" fmla="*/ 382771 h 3131464"/>
              <a:gd name="connsiteX0" fmla="*/ 373968 w 373968"/>
              <a:gd name="connsiteY0" fmla="*/ 2866358 h 3131464"/>
              <a:gd name="connsiteX1" fmla="*/ 77002 w 373968"/>
              <a:gd name="connsiteY1" fmla="*/ 2718623 h 3131464"/>
              <a:gd name="connsiteX2" fmla="*/ 48126 w 373968"/>
              <a:gd name="connsiteY2" fmla="*/ 389309 h 3131464"/>
              <a:gd name="connsiteX3" fmla="*/ 365760 w 373968"/>
              <a:gd name="connsiteY3" fmla="*/ 382771 h 3131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968" h="3131464">
                <a:moveTo>
                  <a:pt x="373968" y="2866358"/>
                </a:moveTo>
                <a:cubicBezTo>
                  <a:pt x="172886" y="2827016"/>
                  <a:pt x="131309" y="3131464"/>
                  <a:pt x="77002" y="2718623"/>
                </a:cubicBezTo>
                <a:cubicBezTo>
                  <a:pt x="22695" y="2305782"/>
                  <a:pt x="0" y="778618"/>
                  <a:pt x="48126" y="389309"/>
                </a:cubicBezTo>
                <a:cubicBezTo>
                  <a:pt x="96252" y="0"/>
                  <a:pt x="109945" y="380806"/>
                  <a:pt x="365760" y="382771"/>
                </a:cubicBezTo>
              </a:path>
            </a:pathLst>
          </a:custGeom>
          <a:ln w="254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/>
          <p:cNvSpPr txBox="1"/>
          <p:nvPr/>
        </p:nvSpPr>
        <p:spPr>
          <a:xfrm>
            <a:off x="380999" y="1761478"/>
            <a:ext cx="4495433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Y </a:t>
            </a:r>
            <a:r>
              <a:rPr lang="en-US" sz="2200" dirty="0" err="1"/>
              <a:t>haplotypes</a:t>
            </a:r>
            <a:r>
              <a:rPr lang="en-US" sz="2200" dirty="0"/>
              <a:t> match (IBS)</a:t>
            </a:r>
          </a:p>
          <a:p>
            <a:r>
              <a:rPr lang="en-US" sz="2200" dirty="0"/>
              <a:t>if and only if the connecting </a:t>
            </a:r>
            <a:r>
              <a:rPr lang="en-US" sz="2200" dirty="0" err="1"/>
              <a:t>patrilineage</a:t>
            </a:r>
            <a:r>
              <a:rPr lang="en-US" sz="2200" dirty="0"/>
              <a:t> has </a:t>
            </a:r>
            <a:r>
              <a:rPr lang="en-US" sz="2200" i="1" dirty="0"/>
              <a:t>n</a:t>
            </a:r>
            <a:r>
              <a:rPr lang="en-US" sz="2200" dirty="0"/>
              <a:t> pairs of </a:t>
            </a:r>
          </a:p>
          <a:p>
            <a:r>
              <a:rPr lang="en-US" sz="2200" dirty="0"/>
              <a:t>cancelling mutations </a:t>
            </a:r>
          </a:p>
          <a:p>
            <a:r>
              <a:rPr lang="en-US" sz="2200" dirty="0"/>
              <a:t>for some n ∊ 0, 1, 2, ... .</a:t>
            </a:r>
          </a:p>
          <a:p>
            <a:endParaRPr lang="en-US" sz="2200" dirty="0"/>
          </a:p>
          <a:p>
            <a:r>
              <a:rPr lang="en-US" sz="2200" dirty="0"/>
              <a:t>NB: Ok to apply rule per-locus.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800600" y="1295400"/>
            <a:ext cx="1319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Suspect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876433" y="5844687"/>
            <a:ext cx="10983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Donor</a:t>
            </a:r>
          </a:p>
        </p:txBody>
      </p:sp>
      <p:sp>
        <p:nvSpPr>
          <p:cNvPr id="74" name="TextBox 73"/>
          <p:cNvSpPr txBox="1"/>
          <p:nvPr/>
        </p:nvSpPr>
        <p:spPr>
          <a:xfrm rot="16200000">
            <a:off x="3328721" y="3622400"/>
            <a:ext cx="422898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Connecting </a:t>
            </a:r>
            <a:r>
              <a:rPr lang="en-US" sz="2800" dirty="0" err="1"/>
              <a:t>patrilineage</a:t>
            </a:r>
            <a:endParaRPr lang="en-US" sz="2800" dirty="0"/>
          </a:p>
        </p:txBody>
      </p:sp>
    </p:spTree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71" grpId="0" uiExpand="1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Ymatch men2018-5-1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0142" r="4279"/>
          <a:stretch>
            <a:fillRect/>
          </a:stretch>
        </p:blipFill>
        <p:spPr>
          <a:xfrm>
            <a:off x="-134471" y="838200"/>
            <a:ext cx="5468471" cy="46482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/>
              <a:t>Number of men* with same </a:t>
            </a:r>
            <a:r>
              <a:rPr lang="en-US" dirty="0" err="1"/>
              <a:t>haplotype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468472" y="914400"/>
            <a:ext cx="3294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/>
              <a:t>Assume</a:t>
            </a:r>
            <a:r>
              <a:rPr lang="en-US" sz="2000" dirty="0"/>
              <a:t> constant population growth over </a:t>
            </a:r>
            <a:r>
              <a:rPr lang="en-US" sz="2000" b="1" dirty="0"/>
              <a:t>Y</a:t>
            </a:r>
            <a:r>
              <a:rPr lang="en-US" sz="2000" dirty="0"/>
              <a:t> years from  1 founding man to </a:t>
            </a:r>
            <a:r>
              <a:rPr lang="en-US" sz="2000" b="1" dirty="0"/>
              <a:t>N</a:t>
            </a:r>
            <a:r>
              <a:rPr lang="en-US" sz="2000" dirty="0"/>
              <a:t> men today.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0200" y="4953000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9600" y="4800600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4800" y="2935069"/>
            <a:ext cx="471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accent3">
                    <a:lumMod val="50000"/>
                  </a:schemeClr>
                </a:solidFill>
              </a:rPr>
              <a:t>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44886" y="5043885"/>
            <a:ext cx="24718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References</a:t>
            </a:r>
          </a:p>
          <a:p>
            <a:r>
              <a:rPr lang="en-US" dirty="0"/>
              <a:t>*  Andersen &amp; Balding</a:t>
            </a:r>
          </a:p>
          <a:p>
            <a:r>
              <a:rPr lang="en-US" dirty="0"/>
              <a:t>** Brenner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07FD3B-1503-847C-E721-46F6468354C4}"/>
              </a:ext>
            </a:extLst>
          </p:cNvPr>
          <p:cNvSpPr txBox="1"/>
          <p:nvPr/>
        </p:nvSpPr>
        <p:spPr>
          <a:xfrm rot="19938845">
            <a:off x="2972695" y="3348992"/>
            <a:ext cx="10586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Plateau!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55AB4D-4DC3-A016-D224-37F7BA8942EC}"/>
              </a:ext>
            </a:extLst>
          </p:cNvPr>
          <p:cNvSpPr txBox="1"/>
          <p:nvPr/>
        </p:nvSpPr>
        <p:spPr>
          <a:xfrm>
            <a:off x="5468471" y="2237839"/>
            <a:ext cx="329452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u="sng" dirty="0"/>
              <a:t>Then</a:t>
            </a:r>
            <a:r>
              <a:rPr lang="en-US" sz="2000" dirty="0"/>
              <a:t> typical haplotype is shared by </a:t>
            </a:r>
            <a:r>
              <a:rPr lang="en-US" sz="2000" b="1" dirty="0"/>
              <a:t>H</a:t>
            </a:r>
            <a:r>
              <a:rPr lang="en-US" sz="2000" dirty="0"/>
              <a:t>&lt;100 men in the present generation.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F3B83D-459F-6F21-AE6A-B671FC349554}"/>
              </a:ext>
            </a:extLst>
          </p:cNvPr>
          <p:cNvSpPr txBox="1"/>
          <p:nvPr/>
        </p:nvSpPr>
        <p:spPr>
          <a:xfrm>
            <a:off x="762000" y="762000"/>
            <a:ext cx="4038600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Average number of living men with the same Y haplotype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64812-5907-ECE2-D226-F04B329BFC69}"/>
              </a:ext>
            </a:extLst>
          </p:cNvPr>
          <p:cNvSpPr txBox="1"/>
          <p:nvPr/>
        </p:nvSpPr>
        <p:spPr>
          <a:xfrm>
            <a:off x="5479356" y="3429000"/>
            <a:ext cx="320744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Discovered by Monte Carlo </a:t>
            </a:r>
            <a:r>
              <a:rPr lang="en-US" sz="2000" i="1" dirty="0"/>
              <a:t>simulations</a:t>
            </a:r>
            <a:r>
              <a:rPr lang="en-US" sz="2000" dirty="0"/>
              <a:t>.*</a:t>
            </a:r>
          </a:p>
          <a:p>
            <a:r>
              <a:rPr lang="en-US" sz="2000" dirty="0"/>
              <a:t>Clearer picture by APL </a:t>
            </a:r>
            <a:r>
              <a:rPr lang="en-US" sz="2000" i="1" dirty="0"/>
              <a:t>computation</a:t>
            </a:r>
            <a:r>
              <a:rPr lang="en-US" sz="2000" dirty="0"/>
              <a:t>.**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  <p:bldP spid="3" grpId="0" animBg="1"/>
      <p:bldP spid="6" grpId="0" animBg="1"/>
      <p:bldP spid="4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E671D6-68FA-ED37-E0BA-2F6A3A697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90" r="45555" b="34314"/>
          <a:stretch/>
        </p:blipFill>
        <p:spPr>
          <a:xfrm>
            <a:off x="1447801" y="685800"/>
            <a:ext cx="7467600" cy="3657601"/>
          </a:xfrm>
          <a:prstGeom prst="rect">
            <a:avLst/>
          </a:prstGeo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D35702A-A6A5-B25E-9EC2-BC42FEF2EF5F}"/>
              </a:ext>
            </a:extLst>
          </p:cNvPr>
          <p:cNvSpPr/>
          <p:nvPr/>
        </p:nvSpPr>
        <p:spPr>
          <a:xfrm>
            <a:off x="685800" y="1676400"/>
            <a:ext cx="1179701" cy="1399032"/>
          </a:xfrm>
          <a:custGeom>
            <a:avLst/>
            <a:gdLst>
              <a:gd name="connsiteX0" fmla="*/ 576197 w 1179701"/>
              <a:gd name="connsiteY0" fmla="*/ 0 h 1399032"/>
              <a:gd name="connsiteX1" fmla="*/ 18413 w 1179701"/>
              <a:gd name="connsiteY1" fmla="*/ 905256 h 1399032"/>
              <a:gd name="connsiteX2" fmla="*/ 1179701 w 1179701"/>
              <a:gd name="connsiteY2" fmla="*/ 1399032 h 1399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9701" h="1399032">
                <a:moveTo>
                  <a:pt x="576197" y="0"/>
                </a:moveTo>
                <a:cubicBezTo>
                  <a:pt x="247013" y="336042"/>
                  <a:pt x="-82171" y="672084"/>
                  <a:pt x="18413" y="905256"/>
                </a:cubicBezTo>
                <a:cubicBezTo>
                  <a:pt x="118997" y="1138428"/>
                  <a:pt x="649349" y="1268730"/>
                  <a:pt x="1179701" y="1399032"/>
                </a:cubicBezTo>
              </a:path>
            </a:pathLst>
          </a:custGeom>
          <a:noFill/>
          <a:ln w="47625">
            <a:solidFill>
              <a:schemeClr val="accent2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81410"/>
      </p:ext>
    </p:extLst>
  </p:cSld>
  <p:clrMapOvr>
    <a:masterClrMapping/>
  </p:clrMapOvr>
  <p:transition advTm="22854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n walking awa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95285" y="4079876"/>
            <a:ext cx="1848715" cy="27781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Epilogue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0332" y="914400"/>
                <a:ext cx="8229600" cy="5181600"/>
              </a:xfrm>
            </p:spPr>
            <p:txBody>
              <a:bodyPr>
                <a:normAutofit/>
              </a:bodyPr>
              <a:lstStyle/>
              <a:p>
                <a:pPr lvl="2"/>
                <a:r>
                  <a:rPr lang="en-US" dirty="0"/>
                  <a:t>An elegant language – mathematical, consistent, concise</a:t>
                </a:r>
              </a:p>
              <a:p>
                <a:pPr lvl="3"/>
                <a:r>
                  <a:rPr lang="en-US" dirty="0"/>
                  <a:t>As a 1-person team I find it very productive.</a:t>
                </a:r>
              </a:p>
              <a:p>
                <a:pPr lvl="2"/>
                <a:r>
                  <a:rPr lang="en-US" dirty="0"/>
                  <a:t>Interpreter, not compiler. </a:t>
                </a:r>
              </a:p>
              <a:p>
                <a:pPr lvl="3"/>
                <a:r>
                  <a:rPr lang="en-US" dirty="0"/>
                  <a:t>That’s an asset for development, and paradoxically relates to a speed advantage even for production operation.</a:t>
                </a:r>
              </a:p>
              <a:p>
                <a:pPr lvl="2"/>
                <a:r>
                  <a:rPr lang="en-US" dirty="0"/>
                  <a:t>There’s a learning curve. </a:t>
                </a:r>
              </a:p>
              <a:p>
                <a:pPr lvl="3"/>
                <a:r>
                  <a:rPr lang="en-US" dirty="0"/>
                  <a:t>Typing? </a:t>
                </a:r>
                <a:r>
                  <a:rPr lang="en-US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⍋ ⍒</a:t>
                </a:r>
                <a:r>
                  <a:rPr lang="en-US" dirty="0"/>
                  <a:t> sort.  </a:t>
                </a:r>
                <a:r>
                  <a:rPr lang="en-US" b="1" dirty="0">
                    <a:solidFill>
                      <a:srgbClr val="00B050"/>
                    </a:solidFill>
                  </a:rPr>
                  <a:t>←</a:t>
                </a:r>
                <a:r>
                  <a:rPr lang="en-US" dirty="0"/>
                  <a:t> assign.  </a:t>
                </a:r>
                <a:r>
                  <a:rPr lang="en-US" b="1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&lt; ≤ &gt; ≥ ∊ </a:t>
                </a:r>
                <a:r>
                  <a:rPr lang="en-US" dirty="0"/>
                  <a:t>nice.  </a:t>
                </a:r>
                <a:r>
                  <a:rPr lang="en-US" b="1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⌹ ⍴ @</a:t>
                </a:r>
                <a:endParaRPr lang="en-US" dirty="0"/>
              </a:p>
              <a:p>
                <a:pPr lvl="3"/>
                <a:r>
                  <a:rPr lang="en-US" dirty="0"/>
                  <a:t>Precedence? </a:t>
                </a:r>
                <a:r>
                  <a:rPr lang="en-US" b="1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10*x÷2+a</a:t>
                </a:r>
                <a:r>
                  <a:rPr lang="en-US" dirty="0"/>
                  <a:t> reads right-to-left: </a:t>
                </a:r>
                <a:r>
                  <a:rPr lang="en-US" b="1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10*(x÷(2+a))</a:t>
                </a:r>
                <a:r>
                  <a:rPr lang="en-US" dirty="0"/>
                  <a:t>; not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2"/>
                <a:r>
                  <a:rPr lang="en-US" dirty="0"/>
                  <a:t>Popular in finance and with actuaries but overall not a huge user community.</a:t>
                </a:r>
              </a:p>
              <a:p>
                <a:pPr lvl="2"/>
                <a:r>
                  <a:rPr lang="en-US" dirty="0"/>
                  <a:t>Great constructs we didn’t cover:</a:t>
                </a:r>
              </a:p>
              <a:p>
                <a:pPr lvl="3"/>
                <a:r>
                  <a:rPr lang="en-US" dirty="0"/>
                  <a:t>Unnamed namespaces</a:t>
                </a:r>
              </a:p>
              <a:p>
                <a:pPr lvl="3"/>
                <a:r>
                  <a:rPr lang="en-US" dirty="0"/>
                  <a:t>Function trains, forks, and </a:t>
                </a:r>
                <a:r>
                  <a:rPr lang="en-US" dirty="0" err="1"/>
                  <a:t>atops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0332" y="914400"/>
                <a:ext cx="8229600" cy="5181600"/>
              </a:xfrm>
              <a:blipFill>
                <a:blip r:embed="rId3"/>
                <a:stretch>
                  <a:fillRect t="-5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6D3D479-0118-4F32-B77B-FB7D668FEEE4}" type="datetime1">
              <a:rPr lang="en-US" smtClean="0"/>
              <a:pPr>
                <a:defRPr/>
              </a:pPr>
              <a:t>9/23/2022</a:t>
            </a:fld>
            <a:endParaRPr lang="en-US"/>
          </a:p>
        </p:txBody>
      </p:sp>
      <p:pic>
        <p:nvPicPr>
          <p:cNvPr id="10" name="Content Placeholder 9" descr="train B&amp;W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 l="8558" t="29" b="27928"/>
          <a:stretch>
            <a:fillRect/>
          </a:stretch>
        </p:blipFill>
        <p:spPr>
          <a:xfrm>
            <a:off x="-203196" y="0"/>
            <a:ext cx="9347196" cy="6858000"/>
          </a:xfrm>
        </p:spPr>
      </p:pic>
      <p:sp>
        <p:nvSpPr>
          <p:cNvPr id="11" name="TextBox 10"/>
          <p:cNvSpPr txBox="1"/>
          <p:nvPr/>
        </p:nvSpPr>
        <p:spPr>
          <a:xfrm>
            <a:off x="-31559" y="116186"/>
            <a:ext cx="4464073" cy="1384995"/>
          </a:xfrm>
          <a:prstGeom prst="rect">
            <a:avLst/>
          </a:prstGeom>
          <a:solidFill>
            <a:schemeClr val="bg2">
              <a:lumMod val="90000"/>
              <a:alpha val="16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hlinkClick r:id="rId3"/>
              </a:rPr>
              <a:t>charles@dna-view.com</a:t>
            </a:r>
            <a:endParaRPr lang="en-US" sz="2800" dirty="0"/>
          </a:p>
          <a:p>
            <a:r>
              <a:rPr lang="en-US" sz="2800" dirty="0">
                <a:hlinkClick r:id="rId4"/>
              </a:rPr>
              <a:t>http://dna-view.com</a:t>
            </a:r>
            <a:endParaRPr lang="en-US" sz="2800" dirty="0"/>
          </a:p>
          <a:p>
            <a:r>
              <a:rPr lang="en-US" sz="2800" dirty="0"/>
              <a:t>☎+1 510 798 7139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325" y="5489802"/>
            <a:ext cx="8141115" cy="1015663"/>
          </a:xfrm>
          <a:prstGeom prst="rect">
            <a:avLst/>
          </a:prstGeom>
          <a:solidFill>
            <a:srgbClr val="FFCC99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1200150" algn="l"/>
              </a:tabLst>
            </a:pPr>
            <a:r>
              <a:rPr lang="en-US" sz="2000" b="1" dirty="0">
                <a:solidFill>
                  <a:srgbClr val="002060"/>
                </a:solidFill>
              </a:rPr>
              <a:t>This work received no support from the NIJ, IMF, World Bank, Bill and Melinda Gates, or the Ford Foundation.  Even Queen Isabella of Spain (usually a soft touch) wouldn’t pitch in.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3892" y="638215"/>
            <a:ext cx="3385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tx2">
                    <a:lumMod val="50000"/>
                  </a:schemeClr>
                </a:solidFill>
                <a:latin typeface="Script MT Bold" pitchFamily="66" charset="0"/>
              </a:rPr>
              <a:t>The end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B8BE8-A2B7-F7BA-B192-472F4D453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Beginning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7EE8CB-1518-E3C6-3A3A-9BC637BE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No, not Charles Babbage &amp; Lady Lovelace (1822)</a:t>
            </a:r>
          </a:p>
          <a:p>
            <a:r>
              <a:rPr lang="en-US" dirty="0"/>
              <a:t>Not even Alan Turing	(1936)</a:t>
            </a:r>
          </a:p>
          <a:p>
            <a:r>
              <a:rPr lang="en-US" dirty="0"/>
              <a:t>ENIAC? False start 	(1955)</a:t>
            </a:r>
          </a:p>
          <a:p>
            <a:r>
              <a:rPr lang="en-US" dirty="0"/>
              <a:t>Computer built of HS students (1959)</a:t>
            </a:r>
          </a:p>
          <a:p>
            <a:pPr lvl="1"/>
            <a:r>
              <a:rPr lang="en-US" dirty="0"/>
              <a:t>Prof Forsythe (founder of Computer </a:t>
            </a:r>
          </a:p>
          <a:p>
            <a:pPr marL="457200" lvl="1" indent="0">
              <a:buNone/>
            </a:pPr>
            <a:r>
              <a:rPr lang="en-US" dirty="0"/>
              <a:t>                          Science dept at Stanford)</a:t>
            </a:r>
          </a:p>
          <a:p>
            <a:pPr lvl="1"/>
            <a:r>
              <a:rPr lang="en-US" dirty="0"/>
              <a:t>Masterful diagnosis</a:t>
            </a:r>
          </a:p>
          <a:p>
            <a:r>
              <a:rPr lang="en-US" dirty="0"/>
              <a:t>Stanford’s computer: IBM 650</a:t>
            </a:r>
          </a:p>
          <a:p>
            <a:pPr lvl="1"/>
            <a:r>
              <a:rPr lang="en-US" dirty="0"/>
              <a:t>Language: raw decimal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EC3F61-DD48-A06B-9307-C98B80989E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209800"/>
            <a:ext cx="1840992" cy="24907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6CB7D4-C796-4614-1525-07F764684906}"/>
              </a:ext>
            </a:extLst>
          </p:cNvPr>
          <p:cNvSpPr txBox="1"/>
          <p:nvPr/>
        </p:nvSpPr>
        <p:spPr>
          <a:xfrm>
            <a:off x="7296996" y="4826777"/>
            <a:ext cx="1821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high schooler</a:t>
            </a:r>
          </a:p>
        </p:txBody>
      </p:sp>
    </p:spTree>
    <p:extLst>
      <p:ext uri="{BB962C8B-B14F-4D97-AF65-F5344CB8AC3E}">
        <p14:creationId xmlns:p14="http://schemas.microsoft.com/office/powerpoint/2010/main" val="1918338608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C6B39-0609-424C-7A45-0915783E4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875"/>
            <a:ext cx="8229600" cy="1143000"/>
          </a:xfrm>
        </p:spPr>
        <p:txBody>
          <a:bodyPr/>
          <a:lstStyle/>
          <a:p>
            <a:r>
              <a:rPr lang="en-US" dirty="0"/>
              <a:t>What is APL?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457FF4-1BF9-3DBE-D8BB-AFDC31B9DB4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1437"/>
                <a:ext cx="8229600" cy="4525963"/>
              </a:xfrm>
            </p:spPr>
            <p:txBody>
              <a:bodyPr/>
              <a:lstStyle/>
              <a:p>
                <a:r>
                  <a:rPr lang="en-US" dirty="0"/>
                  <a:t>“APL” from “A Programming Language” book title, by mathematician Kenneth Iverson.</a:t>
                </a:r>
              </a:p>
              <a:p>
                <a:r>
                  <a:rPr lang="en-US" dirty="0"/>
                  <a:t>So APL is mathematical – generalizes a bunch of things, reforms some illogical things in other notations including mathematics. </a:t>
                </a:r>
              </a:p>
              <a:p>
                <a:pPr lvl="1"/>
                <a:r>
                  <a:rPr lang="en-US" dirty="0"/>
                  <a:t>Generalize: Lots of </a:t>
                </a:r>
                <a:r>
                  <a:rPr lang="en-US" dirty="0" err="1"/>
                  <a:t>fns</a:t>
                </a:r>
                <a:r>
                  <a:rPr lang="en-US" dirty="0"/>
                  <a:t> like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⌊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for min(</a:t>
                </a:r>
                <a:r>
                  <a:rPr lang="en-US" dirty="0" err="1"/>
                  <a:t>a,b</a:t>
                </a:r>
                <a:r>
                  <a:rPr lang="en-US" dirty="0"/>
                  <a:t>).</a:t>
                </a:r>
              </a:p>
              <a:p>
                <a:pPr lvl="1"/>
                <a:r>
                  <a:rPr lang="en-US" dirty="0"/>
                  <a:t>Lots of </a:t>
                </a:r>
                <a:r>
                  <a:rPr lang="en-US" dirty="0" err="1"/>
                  <a:t>fns</a:t>
                </a:r>
                <a:r>
                  <a:rPr lang="en-US" dirty="0"/>
                  <a:t> like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dirty="0"/>
                  <a:t>. Instead of math’s idiosyncratic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[3.2]</m:t>
                    </m:r>
                  </m:oMath>
                </a14:m>
                <a:r>
                  <a:rPr lang="en-US" dirty="0"/>
                  <a:t> for truncate, Iverson invented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⌊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(and math borrowed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⌊</m:t>
                    </m:r>
                  </m:oMath>
                </a14:m>
                <a:r>
                  <a:rPr lang="en-US" dirty="0"/>
                  <a:t> albeit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⌊3.2⌋</m:t>
                    </m:r>
                  </m:oMath>
                </a14:m>
                <a:r>
                  <a:rPr lang="en-US" dirty="0"/>
                  <a:t> ).</a:t>
                </a:r>
              </a:p>
              <a:p>
                <a:pPr lvl="1"/>
                <a:r>
                  <a:rPr lang="en-US" dirty="0"/>
                  <a:t>APL abandons math’s peculiar “precedence” rules.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3457FF4-1BF9-3DBE-D8BB-AFDC31B9DB4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1437"/>
                <a:ext cx="8229600" cy="4525963"/>
              </a:xfrm>
              <a:blipFill>
                <a:blip r:embed="rId3"/>
                <a:stretch>
                  <a:fillRect l="-1333" t="-1480" r="-10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5939883"/>
      </p:ext>
    </p:extLst>
  </p:cSld>
  <p:clrMapOvr>
    <a:masterClrMapping/>
  </p:clrMapOvr>
  <p:transition advTm="22854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Crying face outline with solid fill">
            <a:extLst>
              <a:ext uri="{FF2B5EF4-FFF2-40B4-BE49-F238E27FC236}">
                <a16:creationId xmlns:a16="http://schemas.microsoft.com/office/drawing/2014/main" id="{E016FAD3-B751-9F14-E0C0-DAC7D331B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96200" y="1843088"/>
            <a:ext cx="914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F28A32-74B8-B154-D0A3-DEEC8E513C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580" y="3048000"/>
            <a:ext cx="1410020" cy="22558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65ECD1-CA2B-3790-5E38-508D0B3ED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5946C-D4E4-67A4-7717-382A021D7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556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At first Iverson’s idea was a notation to describe algorithms. Computer implementation was later.</a:t>
            </a:r>
          </a:p>
          <a:p>
            <a:r>
              <a:rPr lang="en-US" dirty="0"/>
              <a:t>Today several APL vendors, dialect variations.</a:t>
            </a:r>
          </a:p>
          <a:p>
            <a:r>
              <a:rPr lang="en-US" dirty="0"/>
              <a:t>I did some APL development 30 &amp; more years ago. Now I’m a “domain expert” in forensic DNA identification.</a:t>
            </a:r>
          </a:p>
          <a:p>
            <a:r>
              <a:rPr lang="en-US" dirty="0"/>
              <a:t>I now use </a:t>
            </a:r>
            <a:r>
              <a:rPr lang="en-US" dirty="0" err="1"/>
              <a:t>Dyalog</a:t>
            </a:r>
            <a:r>
              <a:rPr lang="en-US" dirty="0"/>
              <a:t> APL, on PC</a:t>
            </a:r>
          </a:p>
          <a:p>
            <a:pPr lvl="1"/>
            <a:r>
              <a:rPr lang="en-US" dirty="0"/>
              <a:t>Free for student use</a:t>
            </a:r>
          </a:p>
          <a:p>
            <a:pPr lvl="1"/>
            <a:r>
              <a:rPr lang="en-US" dirty="0"/>
              <a:t>Tutorial web pages</a:t>
            </a:r>
          </a:p>
          <a:p>
            <a:pPr lvl="1"/>
            <a:r>
              <a:rPr lang="en-US" dirty="0"/>
              <a:t>Runs on PC, Mac, Raspberry Pi(!), </a:t>
            </a:r>
          </a:p>
          <a:p>
            <a:pPr marL="457200" lvl="1" indent="0">
              <a:buNone/>
            </a:pPr>
            <a:r>
              <a:rPr lang="en-US" dirty="0"/>
              <a:t>                   nearly Android</a:t>
            </a:r>
          </a:p>
        </p:txBody>
      </p:sp>
    </p:spTree>
    <p:extLst>
      <p:ext uri="{BB962C8B-B14F-4D97-AF65-F5344CB8AC3E}">
        <p14:creationId xmlns:p14="http://schemas.microsoft.com/office/powerpoint/2010/main" val="4029907793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7F2F0-FC7D-B999-F694-571F9D2BC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974FE-4D7D-D87D-FD5B-43EE725C6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line of APL is likely 10 lines of C.</a:t>
            </a:r>
          </a:p>
          <a:p>
            <a:r>
              <a:rPr lang="en-US" dirty="0"/>
              <a:t>Short programs are </a:t>
            </a:r>
          </a:p>
          <a:p>
            <a:pPr lvl="1"/>
            <a:r>
              <a:rPr lang="en-US" dirty="0"/>
              <a:t>Easier to write</a:t>
            </a:r>
          </a:p>
          <a:p>
            <a:pPr lvl="1"/>
            <a:r>
              <a:rPr lang="en-US" dirty="0"/>
              <a:t>Easier to read</a:t>
            </a:r>
          </a:p>
          <a:p>
            <a:pPr lvl="1"/>
            <a:r>
              <a:rPr lang="en-US" dirty="0"/>
              <a:t>Easier to revise and enhance</a:t>
            </a:r>
          </a:p>
          <a:p>
            <a:pPr lvl="1"/>
            <a:r>
              <a:rPr lang="en-US" dirty="0"/>
              <a:t>Easier to debug</a:t>
            </a:r>
          </a:p>
          <a:p>
            <a:pPr lvl="1"/>
            <a:r>
              <a:rPr lang="en-US" dirty="0"/>
              <a:t>and </a:t>
            </a:r>
            <a:r>
              <a:rPr lang="en-US" i="1" dirty="0"/>
              <a:t>therefore</a:t>
            </a:r>
            <a:r>
              <a:rPr lang="en-US" dirty="0"/>
              <a:t> are faster! (“For programs over 2000 lines, a high level language is faster” said my 1966 group leader at Lockheed.) My APL is fast.</a:t>
            </a:r>
          </a:p>
          <a:p>
            <a:r>
              <a:rPr lang="en-US" dirty="0"/>
              <a:t>One person can do the work of 10.</a:t>
            </a:r>
          </a:p>
        </p:txBody>
      </p:sp>
    </p:spTree>
    <p:extLst>
      <p:ext uri="{BB962C8B-B14F-4D97-AF65-F5344CB8AC3E}">
        <p14:creationId xmlns:p14="http://schemas.microsoft.com/office/powerpoint/2010/main" val="3373564854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0CC26-3E3D-DB0B-7E0E-05F5904B1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 warning – (negatives)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2FFA6F-88CF-C1E4-CE91-A2C5842630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Lots of non-standard symbols to learn and to learn to type (use </a:t>
                </a:r>
                <a:r>
                  <a:rPr lang="en-US" i="1" dirty="0"/>
                  <a:t>ctrl </a:t>
                </a:r>
                <a:r>
                  <a:rPr lang="en-US" dirty="0"/>
                  <a:t>or </a:t>
                </a:r>
                <a:r>
                  <a:rPr lang="en-US" i="1" dirty="0"/>
                  <a:t>ctrl-shift</a:t>
                </a:r>
                <a:r>
                  <a:rPr lang="en-US" dirty="0"/>
                  <a:t> or mouse click)</a:t>
                </a:r>
              </a:p>
              <a:p>
                <a:pPr marL="457200" lvl="1" indent="0">
                  <a:buNone/>
                </a:pPr>
                <a:r>
                  <a:rPr lang="en-US" b="0" dirty="0"/>
                  <a:t>Or: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𝑟𝑎𝑖𝑛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∨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𝑠𝑢𝑛</m:t>
                    </m:r>
                  </m:oMath>
                </a14:m>
                <a:r>
                  <a:rPr lang="en-US" b="0" dirty="0"/>
                  <a:t>. And: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∧</m:t>
                    </m:r>
                    <m:r>
                      <a:rPr lang="en-US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𝑏𝑏</m:t>
                    </m:r>
                  </m:oMath>
                </a14:m>
                <a:r>
                  <a:rPr lang="en-US" b="0" dirty="0"/>
                  <a:t>. (Not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b="0" dirty="0"/>
                  <a:t> for exponentiation)</a:t>
                </a:r>
              </a:p>
              <a:p>
                <a:pPr marL="457200" lvl="1" indent="0">
                  <a:buNone/>
                </a:pPr>
                <a:r>
                  <a:rPr lang="en-US" b="0" dirty="0"/>
                  <a:t>Assign, multiply: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𝒔𝒖𝒎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1" i="1" smtClean="0">
                        <a:solidFill>
                          <a:srgbClr val="008080"/>
                        </a:solidFill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US" b="0" dirty="0"/>
                  <a:t>. (Not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𝑠𝑢𝑚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 )</a:t>
                </a:r>
              </a:p>
              <a:p>
                <a:pPr marL="457200" lvl="1" indent="0">
                  <a:buNone/>
                </a:pPr>
                <a:r>
                  <a:rPr lang="en-US" dirty="0"/>
                  <a:t>Power of 2: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r>
                  <a:rPr lang="en-US" dirty="0"/>
                  <a:t>.	Power of </a:t>
                </a:r>
                <a:r>
                  <a:rPr lang="en-US" i="1" dirty="0"/>
                  <a:t>e</a:t>
                </a:r>
                <a:r>
                  <a:rPr lang="en-US" dirty="0"/>
                  <a:t>: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</m:oMath>
                </a14:m>
                <a:endParaRPr lang="en-US" dirty="0"/>
              </a:p>
              <a:p>
                <a:r>
                  <a:rPr lang="en-US" dirty="0"/>
                  <a:t>Not so well known (sharing code, hiring help).</a:t>
                </a:r>
              </a:p>
              <a:p>
                <a:pPr lvl="1"/>
                <a:r>
                  <a:rPr lang="en-US" i="1" dirty="0"/>
                  <a:t>But</a:t>
                </a:r>
                <a:r>
                  <a:rPr lang="en-US" dirty="0"/>
                  <a:t> protects APL source code from plagiarism.</a:t>
                </a:r>
                <a:endParaRPr lang="en-US" i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32FFA6F-88CF-C1E4-CE91-A2C5842630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16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739759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63494-FA15-0247-1CC3-AEC65EF96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&amp; fun data structures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D9286A-0F96-7D5F-878C-FEAB03736B8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APL is an array language:</a:t>
                </a:r>
              </a:p>
              <a:p>
                <a:pPr marL="457200" lvl="1" indent="0">
                  <a:buNone/>
                </a:pPr>
                <a:r>
                  <a:rPr lang="en-US" b="1" dirty="0">
                    <a:solidFill>
                      <a:srgbClr val="00B050"/>
                    </a:solidFill>
                  </a:rPr>
                  <a:t>1 2 10 12  </a:t>
                </a:r>
                <a:r>
                  <a:rPr lang="en-US" dirty="0"/>
                  <a:t>is an array of 4 items. So is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‘</a:t>
                </a:r>
                <a:r>
                  <a:rPr lang="en-US" b="1" dirty="0" err="1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abcd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’.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gives 101 102 110 112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⌽</a:t>
                </a:r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𝜾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is </a:t>
                </a:r>
                <a14:m>
                  <m:oMath xmlns:m="http://schemas.openxmlformats.org/officeDocument/2006/math">
                    <m:m>
                      <m:mPr>
                        <m:plcHide m:val="on"/>
                        <m:mcs>
                          <m:mc>
                            <m:mcPr>
                              <m:count m:val="4"/>
                              <m:mcJc m:val="center"/>
                            </m:mcPr>
                          </m:mc>
                        </m:mcs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mr>
                      <m:m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mr>
                    </m:m>
                  </m:oMath>
                </a14:m>
                <a:r>
                  <a:rPr lang="en-US" dirty="0"/>
                  <a:t>. </a:t>
                </a:r>
                <a:r>
                  <a:rPr lang="en-US" b="1" dirty="0">
                    <a:solidFill>
                      <a:srgbClr val="00B050"/>
                    </a:solidFill>
                    <a:latin typeface="APL385 Unicode" panose="020B0709000202000203" pitchFamily="49" charset="0"/>
                  </a:rPr>
                  <a:t>⌽</a:t>
                </a:r>
                <a:r>
                  <a:rPr lang="en-US" dirty="0"/>
                  <a:t> reverses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2 …8=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𝜾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𝟖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Nested arrays (like Lisp structures)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𝟏𝟐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</a:rPr>
                  <a:t> </a:t>
                </a:r>
                <a:r>
                  <a:rPr lang="en-US" dirty="0"/>
                  <a:t>is a single item created by </a:t>
                </a:r>
                <a:r>
                  <a:rPr lang="en-US" i="1" dirty="0"/>
                  <a:t>enclosing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en-US" dirty="0"/>
                  <a:t>).</a:t>
                </a:r>
              </a:p>
              <a:p>
                <a:pPr marL="457200" lvl="1" indent="0">
                  <a:buNone/>
                </a:pPr>
                <a:r>
                  <a:rPr lang="en-US" dirty="0"/>
                  <a:t> </a:t>
                </a:r>
                <a:r>
                  <a:rPr lang="en-US" b="1" dirty="0">
                    <a:solidFill>
                      <a:srgbClr val="00B050"/>
                    </a:solidFill>
                  </a:rPr>
                  <a:t>(1 2 10 12)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‘</a:t>
                </a:r>
                <a:r>
                  <a:rPr lang="en-US" b="1" dirty="0" err="1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abc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’  </a:t>
                </a:r>
                <a:r>
                  <a:rPr lang="en-US" dirty="0"/>
                  <a:t>is a (nested) array of 2 items</a:t>
                </a:r>
              </a:p>
              <a:p>
                <a:r>
                  <a:rPr lang="en-US" dirty="0"/>
                  <a:t>Indexing:</a:t>
                </a:r>
                <a:r>
                  <a:rPr lang="en-US" b="1" dirty="0">
                    <a:solidFill>
                      <a:srgbClr val="00B05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‘abcd’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 </a:t>
                </a:r>
                <a:r>
                  <a:rPr lang="en-US" dirty="0"/>
                  <a:t>works (it is </a:t>
                </a:r>
                <a:r>
                  <a:rPr lang="en-US" b="1" dirty="0">
                    <a:solidFill>
                      <a:schemeClr val="accent5">
                        <a:lumMod val="75000"/>
                      </a:schemeClr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ca</a:t>
                </a:r>
                <a:r>
                  <a:rPr lang="en-US" dirty="0"/>
                  <a:t>).</a:t>
                </a:r>
              </a:p>
              <a:p>
                <a:pPr lvl="1"/>
                <a:r>
                  <a:rPr lang="en-US" dirty="0"/>
                  <a:t>More APL-</a:t>
                </a:r>
                <a:r>
                  <a:rPr lang="en-US" dirty="0" err="1"/>
                  <a:t>ish</a:t>
                </a:r>
                <a:r>
                  <a:rPr lang="en-US" dirty="0"/>
                  <a:t> indexing ways are available too.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D9286A-0F96-7D5F-878C-FEAB03736B8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1617" b="-1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953186"/>
      </p:ext>
    </p:extLst>
  </p:cSld>
  <p:clrMapOvr>
    <a:masterClrMapping/>
  </p:clrMapOvr>
  <p:transition advTm="22854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63494-FA15-0247-1CC3-AEC65EF96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/>
              <a:t>Dfns</a:t>
            </a:r>
            <a:r>
              <a:rPr lang="en-US" dirty="0"/>
              <a:t> – “defined” function?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9286A-0F96-7D5F-878C-FEAB03736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14401"/>
            <a:ext cx="8229600" cy="1904999"/>
          </a:xfrm>
        </p:spPr>
        <p:txBody>
          <a:bodyPr>
            <a:normAutofit/>
          </a:bodyPr>
          <a:lstStyle/>
          <a:p>
            <a:r>
              <a:rPr lang="en-US" sz="2400" dirty="0"/>
              <a:t>APL can be functional programming.</a:t>
            </a:r>
          </a:p>
          <a:p>
            <a:pPr lvl="1"/>
            <a:r>
              <a:rPr lang="en-US" dirty="0"/>
              <a:t>Functional programming: no side effects</a:t>
            </a:r>
          </a:p>
          <a:p>
            <a:r>
              <a:rPr lang="en-US" sz="2400" dirty="0" err="1"/>
              <a:t>Dfns</a:t>
            </a:r>
            <a:r>
              <a:rPr lang="en-US" sz="2400" dirty="0"/>
              <a:t> – simplified syntax functions </a:t>
            </a:r>
          </a:p>
          <a:p>
            <a:pPr lvl="1"/>
            <a:r>
              <a:rPr lang="en-US" dirty="0"/>
              <a:t>Typically small task – 1-2 statements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8338EF-2D4D-451C-348D-C91A1D175E20}"/>
              </a:ext>
            </a:extLst>
          </p:cNvPr>
          <p:cNvSpPr txBox="1"/>
          <p:nvPr/>
        </p:nvSpPr>
        <p:spPr>
          <a:xfrm>
            <a:off x="4038600" y="2743200"/>
            <a:ext cx="502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en-US" sz="2200" b="1" dirty="0">
                <a:solidFill>
                  <a:srgbClr val="00B050"/>
                </a:solidFill>
                <a:latin typeface="APL385 Unicode" panose="020B0709000202000203" pitchFamily="49" charset="0"/>
              </a:rPr>
              <a:t>Dist←{(+/(⍵ - ⍺)*2)* ÷2}</a:t>
            </a:r>
            <a:endParaRPr lang="en-US" sz="22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2CC410-41BB-6ECE-464A-D21616B97025}"/>
              </a:ext>
            </a:extLst>
          </p:cNvPr>
          <p:cNvSpPr txBox="1"/>
          <p:nvPr/>
        </p:nvSpPr>
        <p:spPr>
          <a:xfrm>
            <a:off x="1143000" y="2895600"/>
            <a:ext cx="2971800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lvl="1" indent="0">
              <a:buNone/>
            </a:pPr>
            <a:r>
              <a:rPr lang="en-US" sz="2000" dirty="0">
                <a:latin typeface="+mj-lt"/>
              </a:rPr>
              <a:t>Euclidean distance between ⍺ and ⍵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297279-5EEE-30BE-FE43-FEEDE351933D}"/>
                  </a:ext>
                </a:extLst>
              </p:cNvPr>
              <p:cNvSpPr txBox="1"/>
              <p:nvPr/>
            </p:nvSpPr>
            <p:spPr>
              <a:xfrm>
                <a:off x="4114800" y="3223463"/>
                <a:ext cx="3733799" cy="5395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lvl="1" indent="0">
                  <a:buNone/>
                </a:pPr>
                <a:r>
                  <a:rPr lang="en-US" sz="2400" dirty="0"/>
                  <a:t>Math: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2400" b="0" i="0" smtClean="0">
                            <a:latin typeface="Cambria Math" panose="02040503050406030204" pitchFamily="18" charset="0"/>
                          </a:rPr>
                          <m:t>  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𝜔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000" dirty="0">
                  <a:latin typeface="+mj-lt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297279-5EEE-30BE-FE43-FEEDE3519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3223463"/>
                <a:ext cx="3733799" cy="539571"/>
              </a:xfrm>
              <a:prstGeom prst="rect">
                <a:avLst/>
              </a:prstGeom>
              <a:blipFill>
                <a:blip r:embed="rId3"/>
                <a:stretch>
                  <a:fillRect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663420FE-E7DD-58C1-5693-66A29A5C0CA5}"/>
              </a:ext>
            </a:extLst>
          </p:cNvPr>
          <p:cNvSpPr txBox="1"/>
          <p:nvPr/>
        </p:nvSpPr>
        <p:spPr>
          <a:xfrm>
            <a:off x="6041568" y="4239343"/>
            <a:ext cx="34072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B050"/>
                </a:solidFill>
                <a:latin typeface="APL385 Unicode" panose="020B0709000202000203" pitchFamily="49" charset="0"/>
              </a:rPr>
              <a:t>   d←2 1 </a:t>
            </a:r>
            <a:r>
              <a:rPr lang="en-US" sz="2200" dirty="0" err="1">
                <a:solidFill>
                  <a:srgbClr val="00B050"/>
                </a:solidFill>
                <a:latin typeface="APL385 Unicode" panose="020B0709000202000203" pitchFamily="49" charset="0"/>
              </a:rPr>
              <a:t>Dist</a:t>
            </a:r>
            <a:r>
              <a:rPr lang="en-US" sz="2200" dirty="0">
                <a:solidFill>
                  <a:srgbClr val="00B050"/>
                </a:solidFill>
                <a:latin typeface="APL385 Unicode" panose="020B0709000202000203" pitchFamily="49" charset="0"/>
              </a:rPr>
              <a:t> 5 3</a:t>
            </a:r>
          </a:p>
          <a:p>
            <a:r>
              <a:rPr lang="en-US" sz="2200" dirty="0">
                <a:solidFill>
                  <a:srgbClr val="00B050"/>
                </a:solidFill>
                <a:latin typeface="APL385 Unicode" panose="020B0709000202000203" pitchFamily="49" charset="0"/>
              </a:rPr>
              <a:t>   d</a:t>
            </a:r>
          </a:p>
          <a:p>
            <a:r>
              <a:rPr lang="en-US" sz="2200" dirty="0">
                <a:solidFill>
                  <a:srgbClr val="00B050"/>
                </a:solidFill>
                <a:latin typeface="APL385 Unicode" panose="020B0709000202000203" pitchFamily="49" charset="0"/>
              </a:rPr>
              <a:t>3.60555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33F417F-081B-A2FE-F524-B1EBE983E1DD}"/>
              </a:ext>
            </a:extLst>
          </p:cNvPr>
          <p:cNvGrpSpPr/>
          <p:nvPr/>
        </p:nvGrpSpPr>
        <p:grpSpPr>
          <a:xfrm>
            <a:off x="2286000" y="3603485"/>
            <a:ext cx="2291442" cy="1644912"/>
            <a:chOff x="2286000" y="3603485"/>
            <a:chExt cx="2291442" cy="1644912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22C04802-069B-3F9B-F877-39FB624E928C}"/>
                </a:ext>
              </a:extLst>
            </p:cNvPr>
            <p:cNvSpPr/>
            <p:nvPr/>
          </p:nvSpPr>
          <p:spPr>
            <a:xfrm flipH="1">
              <a:off x="2748642" y="4257728"/>
              <a:ext cx="1828800" cy="990669"/>
            </a:xfrm>
            <a:prstGeom prst="rt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tailEnd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410FAB0-3F13-4AB5-8D58-2A27BB337ED1}"/>
                </a:ext>
              </a:extLst>
            </p:cNvPr>
            <p:cNvSpPr/>
            <p:nvPr/>
          </p:nvSpPr>
          <p:spPr>
            <a:xfrm>
              <a:off x="2286000" y="3603485"/>
              <a:ext cx="1447791" cy="1109273"/>
            </a:xfrm>
            <a:custGeom>
              <a:avLst/>
              <a:gdLst>
                <a:gd name="connsiteX0" fmla="*/ 0 w 849507"/>
                <a:gd name="connsiteY0" fmla="*/ 0 h 542740"/>
                <a:gd name="connsiteX1" fmla="*/ 849507 w 849507"/>
                <a:gd name="connsiteY1" fmla="*/ 542740 h 542740"/>
                <a:gd name="connsiteX0" fmla="*/ 0 w 849507"/>
                <a:gd name="connsiteY0" fmla="*/ 0 h 542740"/>
                <a:gd name="connsiteX1" fmla="*/ 849507 w 849507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  <a:gd name="connsiteX0" fmla="*/ 0 w 831809"/>
                <a:gd name="connsiteY0" fmla="*/ 0 h 542740"/>
                <a:gd name="connsiteX1" fmla="*/ 831809 w 831809"/>
                <a:gd name="connsiteY1" fmla="*/ 542740 h 54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1809" h="542740">
                  <a:moveTo>
                    <a:pt x="0" y="0"/>
                  </a:moveTo>
                  <a:cubicBezTo>
                    <a:pt x="3310" y="279685"/>
                    <a:pt x="657271" y="275313"/>
                    <a:pt x="831809" y="542740"/>
                  </a:cubicBezTo>
                </a:path>
              </a:pathLst>
            </a:custGeom>
            <a:noFill/>
            <a:ln>
              <a:solidFill>
                <a:srgbClr val="00B050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367FC9F-9583-A06A-D013-7B1E87AE30D7}"/>
              </a:ext>
            </a:extLst>
          </p:cNvPr>
          <p:cNvGrpSpPr/>
          <p:nvPr/>
        </p:nvGrpSpPr>
        <p:grpSpPr>
          <a:xfrm>
            <a:off x="2443841" y="4023900"/>
            <a:ext cx="3314702" cy="1614900"/>
            <a:chOff x="2443841" y="4023900"/>
            <a:chExt cx="3314702" cy="161490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FA3C28-B162-2D17-0984-C29E9B3750EE}"/>
                </a:ext>
              </a:extLst>
            </p:cNvPr>
            <p:cNvSpPr txBox="1"/>
            <p:nvPr/>
          </p:nvSpPr>
          <p:spPr>
            <a:xfrm>
              <a:off x="4577442" y="4023900"/>
              <a:ext cx="38100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B050"/>
                  </a:solidFill>
                  <a:latin typeface="APL385 Unicode" panose="020B0709000202000203" pitchFamily="49" charset="0"/>
                </a:rPr>
                <a:t>⍵</a:t>
              </a:r>
              <a:endParaRPr lang="en-US" sz="22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27FEC8F-0F67-980A-6B74-F943E0D0E30C}"/>
                    </a:ext>
                  </a:extLst>
                </p:cNvPr>
                <p:cNvSpPr txBox="1"/>
                <p:nvPr/>
              </p:nvSpPr>
              <p:spPr>
                <a:xfrm>
                  <a:off x="3140525" y="5207913"/>
                  <a:ext cx="1164774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2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927FEC8F-0F67-980A-6B74-F943E0D0E3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40525" y="5207913"/>
                  <a:ext cx="1164774" cy="4308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CE59D9-22F9-084E-6826-FA81CD824667}"/>
                </a:ext>
              </a:extLst>
            </p:cNvPr>
            <p:cNvSpPr txBox="1"/>
            <p:nvPr/>
          </p:nvSpPr>
          <p:spPr>
            <a:xfrm>
              <a:off x="2443841" y="5055513"/>
              <a:ext cx="38100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rgbClr val="00B050"/>
                  </a:solidFill>
                  <a:latin typeface="APL385 Unicode" panose="020B0709000202000203" pitchFamily="49" charset="0"/>
                </a:rPr>
                <a:t>⍺</a:t>
              </a:r>
              <a:endParaRPr lang="en-US" sz="22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796D5E7-E213-FAF1-23EA-4AB94D67DDE0}"/>
                    </a:ext>
                  </a:extLst>
                </p:cNvPr>
                <p:cNvSpPr txBox="1"/>
                <p:nvPr/>
              </p:nvSpPr>
              <p:spPr>
                <a:xfrm>
                  <a:off x="4593769" y="4572000"/>
                  <a:ext cx="1164774" cy="43088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200" dirty="0"/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796D5E7-E213-FAF1-23EA-4AB94D67DD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3769" y="4572000"/>
                  <a:ext cx="1164774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AF43B39-D0A6-AC39-CEFA-4AA2433A9FAB}"/>
              </a:ext>
            </a:extLst>
          </p:cNvPr>
          <p:cNvGrpSpPr/>
          <p:nvPr/>
        </p:nvGrpSpPr>
        <p:grpSpPr>
          <a:xfrm>
            <a:off x="1143000" y="4019490"/>
            <a:ext cx="4495800" cy="2152710"/>
            <a:chOff x="1143000" y="4019490"/>
            <a:chExt cx="4495800" cy="215271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9D5B4E6-6755-943B-6EEF-9A4305E42346}"/>
                </a:ext>
              </a:extLst>
            </p:cNvPr>
            <p:cNvGrpSpPr/>
            <p:nvPr/>
          </p:nvGrpSpPr>
          <p:grpSpPr>
            <a:xfrm>
              <a:off x="1143000" y="4095690"/>
              <a:ext cx="3891641" cy="2076510"/>
              <a:chOff x="1143000" y="4095690"/>
              <a:chExt cx="3891641" cy="2076510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64F9402F-5955-1119-FFEA-49BE816E1E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5641" y="5743545"/>
                <a:ext cx="3352800" cy="0"/>
              </a:xfrm>
              <a:prstGeom prst="line">
                <a:avLst/>
              </a:prstGeom>
              <a:ln w="254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BC16149-719E-F47B-E3A4-5DDE5ADFC4C2}"/>
                  </a:ext>
                </a:extLst>
              </p:cNvPr>
              <p:cNvSpPr txBox="1"/>
              <p:nvPr/>
            </p:nvSpPr>
            <p:spPr>
              <a:xfrm>
                <a:off x="1453241" y="5772090"/>
                <a:ext cx="3581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0       1        2       3        4         5</a:t>
                </a: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E6DB4345-14A2-4002-1B7C-B736E858B8CE}"/>
                  </a:ext>
                </a:extLst>
              </p:cNvPr>
              <p:cNvGrpSpPr/>
              <p:nvPr/>
            </p:nvGrpSpPr>
            <p:grpSpPr>
              <a:xfrm>
                <a:off x="1143000" y="4095690"/>
                <a:ext cx="533399" cy="1876454"/>
                <a:chOff x="1143000" y="4095690"/>
                <a:chExt cx="533399" cy="1876454"/>
              </a:xfrm>
            </p:grpSpPr>
            <p:cxnSp>
              <p:nvCxnSpPr>
                <p:cNvPr id="12" name="Straight Connector 11">
                  <a:extLst>
                    <a:ext uri="{FF2B5EF4-FFF2-40B4-BE49-F238E27FC236}">
                      <a16:creationId xmlns:a16="http://schemas.microsoft.com/office/drawing/2014/main" id="{4DADE32D-FE2C-3B43-5BE4-9A1E97DDC1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676396" y="4172132"/>
                  <a:ext cx="3" cy="1571413"/>
                </a:xfrm>
                <a:prstGeom prst="line">
                  <a:avLst/>
                </a:prstGeom>
                <a:ln w="254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581B09-D989-BBB4-D54D-1359DFEFF3C5}"/>
                    </a:ext>
                  </a:extLst>
                </p:cNvPr>
                <p:cNvSpPr txBox="1"/>
                <p:nvPr/>
              </p:nvSpPr>
              <p:spPr>
                <a:xfrm>
                  <a:off x="1143000" y="5572034"/>
                  <a:ext cx="53339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000" dirty="0"/>
                    <a:t>0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E5AB9048-4679-02BB-E69A-7ECF91D3099E}"/>
                    </a:ext>
                  </a:extLst>
                </p:cNvPr>
                <p:cNvSpPr txBox="1"/>
                <p:nvPr/>
              </p:nvSpPr>
              <p:spPr>
                <a:xfrm>
                  <a:off x="1143000" y="5105400"/>
                  <a:ext cx="53339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000" dirty="0"/>
                    <a:t>1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BDA13C31-949A-1A6A-0D4F-70F03B2D0CC4}"/>
                    </a:ext>
                  </a:extLst>
                </p:cNvPr>
                <p:cNvSpPr txBox="1"/>
                <p:nvPr/>
              </p:nvSpPr>
              <p:spPr>
                <a:xfrm>
                  <a:off x="1143000" y="4572000"/>
                  <a:ext cx="53339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000" dirty="0"/>
                    <a:t>2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2C01C6E-8D35-6E23-7899-4513A49876C7}"/>
                    </a:ext>
                  </a:extLst>
                </p:cNvPr>
                <p:cNvSpPr txBox="1"/>
                <p:nvPr/>
              </p:nvSpPr>
              <p:spPr>
                <a:xfrm>
                  <a:off x="1143000" y="4095690"/>
                  <a:ext cx="53339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2000" dirty="0"/>
                    <a:t>3</a:t>
                  </a:r>
                </a:p>
              </p:txBody>
            </p:sp>
          </p:grp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B4B3BB-DF9D-35BD-7948-4E39CDB04FD3}"/>
                </a:ext>
              </a:extLst>
            </p:cNvPr>
            <p:cNvSpPr txBox="1"/>
            <p:nvPr/>
          </p:nvSpPr>
          <p:spPr>
            <a:xfrm>
              <a:off x="2318658" y="4857690"/>
              <a:ext cx="8871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(2,1)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959C98-18CE-C060-80C8-CB6221478953}"/>
                </a:ext>
              </a:extLst>
            </p:cNvPr>
            <p:cNvSpPr txBox="1"/>
            <p:nvPr/>
          </p:nvSpPr>
          <p:spPr>
            <a:xfrm>
              <a:off x="4751617" y="4019490"/>
              <a:ext cx="88718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/>
                <a:t>(5,3)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9775009"/>
      </p:ext>
    </p:extLst>
  </p:cSld>
  <p:clrMapOvr>
    <a:masterClrMapping/>
  </p:clrMapOvr>
  <p:transition advTm="228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|0.8|2.1|3|1.3|10.3|5|4.2|3.2|2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joying APL - 55 years.potx" id="{47B9A9CB-16B2-46B9-969B-4ACE9D416180}" vid="{87EC6C56-6960-43CF-898B-70D0F0ABF1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25716</TotalTime>
  <Words>1836</Words>
  <Application>Microsoft Office PowerPoint</Application>
  <PresentationFormat>On-screen Show (4:3)</PresentationFormat>
  <Paragraphs>255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APL333</vt:lpstr>
      <vt:lpstr>APL385 Unicode</vt:lpstr>
      <vt:lpstr>Arial</vt:lpstr>
      <vt:lpstr>Calibri</vt:lpstr>
      <vt:lpstr>Cambria Math</vt:lpstr>
      <vt:lpstr>Courier New</vt:lpstr>
      <vt:lpstr>Palatino Linotype</vt:lpstr>
      <vt:lpstr>Script MT Bold</vt:lpstr>
      <vt:lpstr>Times New Roman</vt:lpstr>
      <vt:lpstr>Office Theme</vt:lpstr>
      <vt:lpstr>APL (A Programming Language) 55 years of enjoyment and uses</vt:lpstr>
      <vt:lpstr>PowerPoint Presentation</vt:lpstr>
      <vt:lpstr>The Beginning</vt:lpstr>
      <vt:lpstr>What is APL?</vt:lpstr>
      <vt:lpstr>Context</vt:lpstr>
      <vt:lpstr>Concise</vt:lpstr>
      <vt:lpstr>Fair warning – (negatives)</vt:lpstr>
      <vt:lpstr>Useful &amp; fun data structures</vt:lpstr>
      <vt:lpstr>Dfns – “defined” function?</vt:lpstr>
      <vt:lpstr>Great stuff – operators</vt:lpstr>
      <vt:lpstr>dot operator &amp; card probabilities</vt:lpstr>
      <vt:lpstr>Some applications</vt:lpstr>
      <vt:lpstr>Karyogram of a human male</vt:lpstr>
      <vt:lpstr>Typical identification locus within a chromosome (Y chromosome today)</vt:lpstr>
      <vt:lpstr>Evolution of the Yfiler lineages</vt:lpstr>
      <vt:lpstr>All men are related</vt:lpstr>
      <vt:lpstr>Identity by State – closer look</vt:lpstr>
      <vt:lpstr>Y haplotype match condition</vt:lpstr>
      <vt:lpstr>Number of men* with same haplotype</vt:lpstr>
      <vt:lpstr>Epilogue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Mathematics takes a holiday (unused slides)  SWGDAM’s Y formula has no basis</dc:title>
  <dc:creator>Charles</dc:creator>
  <cp:lastModifiedBy>Charles Brenner</cp:lastModifiedBy>
  <cp:revision>144</cp:revision>
  <dcterms:created xsi:type="dcterms:W3CDTF">2018-03-06T19:53:35Z</dcterms:created>
  <dcterms:modified xsi:type="dcterms:W3CDTF">2022-09-23T21:28:48Z</dcterms:modified>
</cp:coreProperties>
</file>